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9"/>
  </p:handoutMasterIdLst>
  <p:sldIdLst>
    <p:sldId id="256" r:id="rId2"/>
    <p:sldId id="257" r:id="rId3"/>
    <p:sldId id="258" r:id="rId4"/>
    <p:sldId id="302" r:id="rId5"/>
    <p:sldId id="303" r:id="rId6"/>
    <p:sldId id="304" r:id="rId7"/>
    <p:sldId id="259" r:id="rId8"/>
    <p:sldId id="260" r:id="rId9"/>
    <p:sldId id="261" r:id="rId10"/>
    <p:sldId id="262" r:id="rId11"/>
    <p:sldId id="263" r:id="rId12"/>
    <p:sldId id="305" r:id="rId13"/>
    <p:sldId id="264" r:id="rId14"/>
    <p:sldId id="306" r:id="rId15"/>
    <p:sldId id="265" r:id="rId16"/>
    <p:sldId id="266" r:id="rId17"/>
    <p:sldId id="267" r:id="rId18"/>
    <p:sldId id="268" r:id="rId19"/>
    <p:sldId id="307" r:id="rId20"/>
    <p:sldId id="270" r:id="rId21"/>
    <p:sldId id="271" r:id="rId22"/>
    <p:sldId id="272" r:id="rId23"/>
    <p:sldId id="274" r:id="rId24"/>
    <p:sldId id="273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308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2" r:id="rId45"/>
    <p:sldId id="309" r:id="rId46"/>
    <p:sldId id="310" r:id="rId47"/>
    <p:sldId id="311" r:id="rId48"/>
    <p:sldId id="312" r:id="rId49"/>
    <p:sldId id="294" r:id="rId50"/>
    <p:sldId id="295" r:id="rId51"/>
    <p:sldId id="296" r:id="rId52"/>
    <p:sldId id="313" r:id="rId53"/>
    <p:sldId id="314" r:id="rId54"/>
    <p:sldId id="315" r:id="rId55"/>
    <p:sldId id="297" r:id="rId56"/>
    <p:sldId id="298" r:id="rId57"/>
    <p:sldId id="299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JavaScript</a:t>
            </a: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9671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瀏覽器物件模型（</a:t>
            </a:r>
            <a:r>
              <a:rPr lang="en-US" altLang="zh-TW" dirty="0"/>
              <a:t>Browser Object Model, BOM</a:t>
            </a:r>
            <a:r>
              <a:rPr lang="zh-TW" altLang="en-US" dirty="0"/>
              <a:t>）是 </a:t>
            </a:r>
            <a:r>
              <a:rPr lang="en-US" altLang="zh-TW" dirty="0"/>
              <a:t>JavaScript </a:t>
            </a:r>
            <a:r>
              <a:rPr lang="zh-TW" altLang="en-US" dirty="0"/>
              <a:t>提供的一組 </a:t>
            </a:r>
            <a:r>
              <a:rPr lang="en-US" altLang="zh-TW" dirty="0"/>
              <a:t>API</a:t>
            </a:r>
            <a:r>
              <a:rPr lang="zh-TW" altLang="en-US" dirty="0"/>
              <a:t>，專門用於與瀏覽器環境互動。</a:t>
            </a:r>
            <a:endParaRPr lang="en-US" altLang="zh-TW" dirty="0"/>
          </a:p>
          <a:p>
            <a:r>
              <a:rPr lang="zh-TW" altLang="en-US" dirty="0"/>
              <a:t>不同於 </a:t>
            </a:r>
            <a:r>
              <a:rPr lang="en-US" altLang="zh-TW" dirty="0"/>
              <a:t>DOM</a:t>
            </a:r>
            <a:r>
              <a:rPr lang="zh-TW" altLang="en-US" dirty="0"/>
              <a:t>（文件物件模型）側重於 </a:t>
            </a:r>
            <a:r>
              <a:rPr lang="en-US" altLang="zh-TW" dirty="0"/>
              <a:t>HTML </a:t>
            </a:r>
            <a:r>
              <a:rPr lang="zh-TW" altLang="en-US" dirty="0"/>
              <a:t>結構的操作，</a:t>
            </a:r>
            <a:r>
              <a:rPr lang="en-US" altLang="zh-TW" dirty="0"/>
              <a:t>BOM </a:t>
            </a:r>
            <a:r>
              <a:rPr lang="zh-TW" altLang="en-US" dirty="0"/>
              <a:t>主要關注瀏覽器本身的功能，例如控制視窗、管理歷史記錄、獲取螢幕資訊等。</a:t>
            </a:r>
            <a:endParaRPr lang="en-US" altLang="zh-TW" dirty="0"/>
          </a:p>
          <a:p>
            <a:r>
              <a:rPr lang="en-US" altLang="zh-TW" dirty="0"/>
              <a:t>BOM </a:t>
            </a:r>
            <a:r>
              <a:rPr lang="zh-TW" altLang="en-US" dirty="0"/>
              <a:t>的功能獨立於 </a:t>
            </a:r>
            <a:r>
              <a:rPr lang="en-US" altLang="zh-TW" dirty="0"/>
              <a:t>HTML</a:t>
            </a:r>
            <a:r>
              <a:rPr lang="zh-TW" altLang="en-US" dirty="0"/>
              <a:t>，允許開發者透過 </a:t>
            </a:r>
            <a:r>
              <a:rPr lang="en-US" altLang="zh-TW" dirty="0"/>
              <a:t>JavaScript </a:t>
            </a:r>
            <a:r>
              <a:rPr lang="zh-TW" altLang="en-US" dirty="0"/>
              <a:t>操作瀏覽器的各種行為，從而提升網頁的動態性與互動體驗。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瀏覽器物件模型</a:t>
            </a:r>
            <a:r>
              <a:rPr lang="en-US" altLang="zh-TW" dirty="0"/>
              <a:t>(BOM)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9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4467225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document</a:t>
            </a:r>
            <a:r>
              <a:rPr lang="zh-TW" altLang="en-US" dirty="0"/>
              <a:t>：指向網頁的 </a:t>
            </a:r>
            <a:r>
              <a:rPr lang="en-US" altLang="zh-TW" dirty="0"/>
              <a:t>Document </a:t>
            </a:r>
            <a:r>
              <a:rPr lang="zh-TW" altLang="en-US" dirty="0"/>
              <a:t>物件。</a:t>
            </a:r>
          </a:p>
          <a:p>
            <a:pPr lvl="1"/>
            <a:r>
              <a:rPr lang="en-US" altLang="zh-TW" dirty="0"/>
              <a:t>location</a:t>
            </a:r>
            <a:r>
              <a:rPr lang="zh-TW" altLang="en-US" dirty="0"/>
              <a:t>：提供目前頁面的 </a:t>
            </a:r>
            <a:r>
              <a:rPr lang="en-US" altLang="zh-TW" dirty="0"/>
              <a:t>URL </a:t>
            </a:r>
            <a:r>
              <a:rPr lang="zh-TW" altLang="en-US" dirty="0"/>
              <a:t>資訊。</a:t>
            </a:r>
          </a:p>
          <a:p>
            <a:pPr lvl="1"/>
            <a:r>
              <a:rPr lang="en-US" altLang="zh-TW" dirty="0"/>
              <a:t>navigator</a:t>
            </a:r>
            <a:r>
              <a:rPr lang="zh-TW" altLang="en-US" dirty="0"/>
              <a:t>：獲取瀏覽器相關資訊，例如用戶代理字串。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：訪問瀏覽器的歷史記錄。</a:t>
            </a:r>
          </a:p>
          <a:p>
            <a:pPr lvl="1"/>
            <a:r>
              <a:rPr lang="en-US" altLang="zh-TW" dirty="0" err="1"/>
              <a:t>innerWidth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innerHeight</a:t>
            </a:r>
            <a:r>
              <a:rPr lang="zh-TW" altLang="en-US" dirty="0"/>
              <a:t>：獲取瀏覽器視窗的寬度與高度。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0EF18-AA62-4CF1-96FB-16F72441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51" y="1099672"/>
            <a:ext cx="7407728" cy="41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4602391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alert()</a:t>
            </a:r>
            <a:r>
              <a:rPr lang="zh-TW" altLang="en-US" dirty="0"/>
              <a:t>：顯示一個警告框。</a:t>
            </a:r>
          </a:p>
          <a:p>
            <a:pPr lvl="1"/>
            <a:r>
              <a:rPr lang="en-US" altLang="zh-TW" dirty="0"/>
              <a:t>prompt()</a:t>
            </a:r>
            <a:r>
              <a:rPr lang="zh-TW" altLang="en-US" dirty="0"/>
              <a:t>：顯示一個輸入框，允許用戶輸入文字。</a:t>
            </a:r>
          </a:p>
          <a:p>
            <a:pPr lvl="1"/>
            <a:r>
              <a:rPr lang="en-US" altLang="zh-TW" dirty="0"/>
              <a:t>confirm()</a:t>
            </a:r>
            <a:r>
              <a:rPr lang="zh-TW" altLang="en-US" dirty="0"/>
              <a:t>：顯示確認對話框。</a:t>
            </a:r>
          </a:p>
          <a:p>
            <a:pPr lvl="1"/>
            <a:r>
              <a:rPr lang="en-US" altLang="zh-TW" dirty="0" err="1"/>
              <a:t>setTimeout</a:t>
            </a:r>
            <a:r>
              <a:rPr lang="en-US" altLang="zh-TW" dirty="0"/>
              <a:t>() </a:t>
            </a:r>
            <a:r>
              <a:rPr lang="zh-TW" altLang="en-US" dirty="0"/>
              <a:t>和 </a:t>
            </a:r>
            <a:r>
              <a:rPr lang="en-US" altLang="zh-TW" dirty="0" err="1"/>
              <a:t>clearTimeout</a:t>
            </a:r>
            <a:r>
              <a:rPr lang="en-US" altLang="zh-TW" dirty="0"/>
              <a:t>()</a:t>
            </a:r>
            <a:r>
              <a:rPr lang="zh-TW" altLang="en-US" dirty="0"/>
              <a:t>：延遲執行某個函數。</a:t>
            </a:r>
          </a:p>
          <a:p>
            <a:pPr lvl="1"/>
            <a:r>
              <a:rPr lang="en-US" altLang="zh-TW" dirty="0" err="1"/>
              <a:t>setInterval</a:t>
            </a:r>
            <a:r>
              <a:rPr lang="en-US" altLang="zh-TW" dirty="0"/>
              <a:t>() </a:t>
            </a:r>
            <a:r>
              <a:rPr lang="zh-TW" altLang="en-US" dirty="0"/>
              <a:t>和 </a:t>
            </a:r>
            <a:r>
              <a:rPr lang="en-US" altLang="zh-TW" dirty="0" err="1"/>
              <a:t>clearInterval</a:t>
            </a:r>
            <a:r>
              <a:rPr lang="en-US" altLang="zh-TW" dirty="0"/>
              <a:t>()</a:t>
            </a:r>
            <a:r>
              <a:rPr lang="zh-TW" altLang="en-US" dirty="0"/>
              <a:t>：重複執行某個函數。</a:t>
            </a:r>
          </a:p>
          <a:p>
            <a:pPr lvl="1"/>
            <a:r>
              <a:rPr lang="en-US" altLang="zh-TW" dirty="0"/>
              <a:t>open()</a:t>
            </a:r>
            <a:r>
              <a:rPr lang="zh-TW" altLang="en-US" dirty="0"/>
              <a:t>：打開一個新的瀏覽器窗口。</a:t>
            </a:r>
          </a:p>
          <a:p>
            <a:pPr lvl="1"/>
            <a:r>
              <a:rPr lang="en-US" altLang="zh-TW" dirty="0" err="1"/>
              <a:t>scrollTo</a:t>
            </a:r>
            <a:r>
              <a:rPr lang="en-US" altLang="zh-TW" dirty="0"/>
              <a:t>()</a:t>
            </a:r>
            <a:r>
              <a:rPr lang="zh-TW" altLang="en-US" dirty="0"/>
              <a:t>：滾動到特定位置。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A634B-E933-42AF-8BBF-B8C35808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13" y="1050245"/>
            <a:ext cx="7494361" cy="56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528457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 err="1"/>
              <a:t>href</a:t>
            </a:r>
            <a:r>
              <a:rPr lang="zh-TW" altLang="en-US" dirty="0"/>
              <a:t>：完整的 </a:t>
            </a:r>
            <a:r>
              <a:rPr lang="en-US" altLang="zh-TW" dirty="0"/>
              <a:t>URL</a:t>
            </a:r>
            <a:r>
              <a:rPr lang="zh-TW" altLang="en-US" dirty="0"/>
              <a:t>，可以獲取或設定當前頁面的網址。</a:t>
            </a:r>
          </a:p>
          <a:p>
            <a:pPr lvl="1"/>
            <a:r>
              <a:rPr lang="en-US" altLang="zh-TW" dirty="0"/>
              <a:t>search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中的查詢字串部分（</a:t>
            </a:r>
            <a:r>
              <a:rPr lang="en-US" altLang="zh-TW" dirty="0"/>
              <a:t>`?` </a:t>
            </a:r>
            <a:r>
              <a:rPr lang="zh-TW" altLang="en-US" dirty="0"/>
              <a:t>後面的內容）。</a:t>
            </a:r>
          </a:p>
          <a:p>
            <a:pPr lvl="1"/>
            <a:r>
              <a:rPr lang="en-US" altLang="zh-TW" dirty="0"/>
              <a:t>hash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中的片段識別符（</a:t>
            </a:r>
            <a:r>
              <a:rPr lang="en-US" altLang="zh-TW" dirty="0"/>
              <a:t>`#` </a:t>
            </a:r>
            <a:r>
              <a:rPr lang="zh-TW" altLang="en-US" dirty="0"/>
              <a:t>後面的部分）。</a:t>
            </a:r>
          </a:p>
          <a:p>
            <a:pPr lvl="1"/>
            <a:r>
              <a:rPr lang="en-US" altLang="zh-TW" dirty="0"/>
              <a:t>host</a:t>
            </a:r>
            <a:r>
              <a:rPr lang="zh-TW" altLang="en-US" dirty="0"/>
              <a:t>：主機名稱和端口號。</a:t>
            </a:r>
          </a:p>
          <a:p>
            <a:pPr lvl="1"/>
            <a:r>
              <a:rPr lang="en-US" altLang="zh-TW" dirty="0"/>
              <a:t>pathname</a:t>
            </a:r>
            <a:r>
              <a:rPr lang="zh-TW" altLang="en-US" dirty="0"/>
              <a:t>：網址的路徑部分（不含主機和查詢字串）。</a:t>
            </a:r>
          </a:p>
          <a:p>
            <a:pPr lvl="1"/>
            <a:r>
              <a:rPr lang="en-US" altLang="zh-TW" dirty="0"/>
              <a:t>protocol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的協議部分（如 </a:t>
            </a:r>
            <a:r>
              <a:rPr lang="en-US" altLang="zh-TW" dirty="0"/>
              <a:t>http: </a:t>
            </a:r>
            <a:r>
              <a:rPr lang="zh-TW" altLang="en-US" dirty="0"/>
              <a:t>或 </a:t>
            </a:r>
            <a:r>
              <a:rPr lang="en-US" altLang="zh-TW" dirty="0"/>
              <a:t>https:</a:t>
            </a:r>
            <a:r>
              <a:rPr lang="zh-TW" altLang="en-US" dirty="0"/>
              <a:t>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BD5795-62E4-4347-B7EB-47792ADD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55" y="1004661"/>
            <a:ext cx="74000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4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820150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reload()</a:t>
            </a:r>
            <a:r>
              <a:rPr lang="zh-TW" altLang="en-US" dirty="0"/>
              <a:t>：重新載入當前開啟的網頁，相當於點選瀏覽器的重新整理按鈕。</a:t>
            </a:r>
          </a:p>
          <a:p>
            <a:pPr lvl="1"/>
            <a:r>
              <a:rPr lang="en-US" altLang="zh-TW" dirty="0"/>
              <a:t>replace(</a:t>
            </a:r>
            <a:r>
              <a:rPr lang="en-US" altLang="zh-TW" dirty="0" err="1"/>
              <a:t>url</a:t>
            </a:r>
            <a:r>
              <a:rPr lang="en-US" altLang="zh-TW" dirty="0"/>
              <a:t>)</a:t>
            </a:r>
            <a:r>
              <a:rPr lang="zh-TW" altLang="en-US" dirty="0"/>
              <a:t>：導航到指定的 </a:t>
            </a:r>
            <a:r>
              <a:rPr lang="en-US" altLang="zh-TW" dirty="0" err="1"/>
              <a:t>url</a:t>
            </a:r>
            <a:r>
              <a:rPr lang="zh-TW" altLang="en-US" dirty="0"/>
              <a:t>，並取代當前網頁在瀏覽器歷史記錄中的位置。 </a:t>
            </a:r>
          </a:p>
          <a:p>
            <a:pPr lvl="1"/>
            <a:r>
              <a:rPr lang="en-US" altLang="zh-TW" dirty="0"/>
              <a:t>assign(</a:t>
            </a:r>
            <a:r>
              <a:rPr lang="en-US" altLang="zh-TW" dirty="0" err="1"/>
              <a:t>url</a:t>
            </a:r>
            <a:r>
              <a:rPr lang="en-US" altLang="zh-TW" dirty="0"/>
              <a:t>)</a:t>
            </a:r>
            <a:r>
              <a:rPr lang="zh-TW" altLang="en-US" dirty="0"/>
              <a:t>：導導航到指定的 </a:t>
            </a:r>
            <a:r>
              <a:rPr lang="en-US" altLang="zh-TW" dirty="0" err="1"/>
              <a:t>url</a:t>
            </a:r>
            <a:r>
              <a:rPr lang="zh-TW" altLang="en-US" dirty="0"/>
              <a:t>，會將新頁面添加到瀏覽器歷史記錄中。</a:t>
            </a:r>
          </a:p>
          <a:p>
            <a:pPr lvl="1"/>
            <a:r>
              <a:rPr lang="en-US" altLang="zh-TW" dirty="0" err="1"/>
              <a:t>toString</a:t>
            </a:r>
            <a:r>
              <a:rPr lang="en-US" altLang="zh-TW" dirty="0"/>
              <a:t>()</a:t>
            </a:r>
            <a:r>
              <a:rPr lang="zh-TW" altLang="en-US" dirty="0"/>
              <a:t>：將當前的網址（</a:t>
            </a:r>
            <a:r>
              <a:rPr lang="en-US" altLang="zh-TW" dirty="0"/>
              <a:t>`</a:t>
            </a:r>
            <a:r>
              <a:rPr lang="en-US" altLang="zh-TW" dirty="0" err="1"/>
              <a:t>location.href</a:t>
            </a:r>
            <a:r>
              <a:rPr lang="en-US" altLang="zh-TW" dirty="0"/>
              <a:t>`</a:t>
            </a:r>
            <a:r>
              <a:rPr lang="zh-TW" altLang="en-US" dirty="0"/>
              <a:t>）轉換成字串格式。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F5D09E-6198-4944-B7F5-BE8AE64B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2" y="2746653"/>
            <a:ext cx="11707502" cy="13600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F23DB4-109B-4D3C-8AE9-150AF802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" y="2748983"/>
            <a:ext cx="11707502" cy="13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0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6829424" cy="2808041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 err="1"/>
              <a:t>cookieEnabled</a:t>
            </a:r>
            <a:r>
              <a:rPr lang="zh-TW" altLang="en-US" dirty="0"/>
              <a:t>：檢查瀏覽器是否啟用 </a:t>
            </a:r>
            <a:r>
              <a:rPr lang="en-US" altLang="zh-TW" dirty="0"/>
              <a:t>Cookie </a:t>
            </a:r>
            <a:r>
              <a:rPr lang="zh-TW" altLang="en-US" dirty="0"/>
              <a:t>功能。</a:t>
            </a:r>
          </a:p>
          <a:p>
            <a:pPr lvl="1"/>
            <a:r>
              <a:rPr lang="en-US" altLang="zh-TW" dirty="0"/>
              <a:t>geolocation</a:t>
            </a:r>
            <a:r>
              <a:rPr lang="zh-TW" altLang="en-US" dirty="0"/>
              <a:t>：訪問地理位置，常用於基於位置的應用。</a:t>
            </a:r>
          </a:p>
          <a:p>
            <a:pPr lvl="1"/>
            <a:r>
              <a:rPr lang="en-US" altLang="zh-TW" dirty="0"/>
              <a:t>language</a:t>
            </a:r>
            <a:r>
              <a:rPr lang="zh-TW" altLang="en-US" dirty="0"/>
              <a:t>：返回使用者的瀏覽器語言。</a:t>
            </a:r>
          </a:p>
          <a:p>
            <a:pPr lvl="1"/>
            <a:r>
              <a:rPr lang="en-US" altLang="zh-TW" dirty="0" err="1"/>
              <a:t>userAgent</a:t>
            </a:r>
            <a:r>
              <a:rPr lang="zh-TW" altLang="en-US" dirty="0"/>
              <a:t>：返回瀏覽器的詳細資訊。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BB9BC7-C6A3-422F-96CB-99C11A56DA58}"/>
              </a:ext>
            </a:extLst>
          </p:cNvPr>
          <p:cNvSpPr txBox="1">
            <a:spLocks/>
          </p:cNvSpPr>
          <p:nvPr/>
        </p:nvSpPr>
        <p:spPr>
          <a:xfrm>
            <a:off x="4610097" y="954334"/>
            <a:ext cx="7581900" cy="280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常用 </a:t>
            </a:r>
            <a:r>
              <a:rPr lang="en-US" altLang="zh-TW" dirty="0">
                <a:cs typeface="王漢宗顏楷體"/>
                <a:sym typeface="王漢宗顏楷體"/>
              </a:rPr>
              <a:t>Navigator </a:t>
            </a:r>
            <a:r>
              <a:rPr lang="zh-TW" altLang="en-US" dirty="0">
                <a:cs typeface="王漢宗顏楷體"/>
                <a:sym typeface="王漢宗顏楷體"/>
              </a:rPr>
              <a:t>方法：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48D63A-1DFE-4ED6-B265-38959ED3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" y="3148929"/>
            <a:ext cx="8408986" cy="36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48A4DC-901A-4736-B221-FFA5813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4"/>
            <a:ext cx="8675914" cy="40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5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/>
              <a:t>常用 </a:t>
            </a:r>
            <a:r>
              <a:rPr lang="en-US" altLang="zh-TW" dirty="0"/>
              <a:t>Screen </a:t>
            </a:r>
            <a:r>
              <a:rPr lang="zh-TW" altLang="en-US" dirty="0"/>
              <a:t>屬性</a:t>
            </a:r>
            <a:endParaRPr lang="en-US" altLang="zh-TW" dirty="0"/>
          </a:p>
          <a:p>
            <a:pPr lvl="1"/>
            <a:r>
              <a:rPr lang="en-US" altLang="zh-TW" dirty="0"/>
              <a:t>width/height</a:t>
            </a:r>
            <a:r>
              <a:rPr lang="zh-TW" altLang="en-US" dirty="0"/>
              <a:t>：返回螢幕的寬</a:t>
            </a:r>
            <a:r>
              <a:rPr lang="en-US" altLang="zh-TW" dirty="0"/>
              <a:t>/</a:t>
            </a:r>
            <a:r>
              <a:rPr lang="zh-TW" altLang="en-US" dirty="0"/>
              <a:t>高度（以像素為單位）。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743C9F-220B-4203-9822-88ECB0D4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19"/>
          <a:stretch/>
        </p:blipFill>
        <p:spPr>
          <a:xfrm>
            <a:off x="76200" y="2071723"/>
            <a:ext cx="7100455" cy="6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Array_Object.html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2DE9C47-A323-4C6B-9153-E90F0146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75" y="1076325"/>
            <a:ext cx="7606066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ABDF8-FF79-4A64-B568-6847166A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0033"/>
            <a:ext cx="5511380" cy="42551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41D8C6-FFB5-4896-BC7E-5A336F44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29" y="947572"/>
            <a:ext cx="6365671" cy="5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6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AB02D1E-7BD8-4F6B-9554-E557A760DB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實作表單存取</a:t>
            </a:r>
            <a:r>
              <a:rPr lang="en-US" altLang="zh-TW" dirty="0"/>
              <a:t>(Form_Access.html)</a:t>
            </a:r>
          </a:p>
          <a:p>
            <a:pPr lvl="1"/>
            <a:r>
              <a:rPr lang="en-US" altLang="zh-TW" dirty="0"/>
              <a:t>CSS</a:t>
            </a:r>
            <a:r>
              <a:rPr lang="zh-TW" altLang="en-US" dirty="0"/>
              <a:t>部分是使用</a:t>
            </a:r>
            <a:r>
              <a:rPr lang="en-US" altLang="zh-TW" dirty="0"/>
              <a:t>BT</a:t>
            </a:r>
            <a:r>
              <a:rPr lang="zh-TW" altLang="en-US" dirty="0"/>
              <a:t>快速弄一弄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1906EBC-8F23-4FE4-9FFB-1B515CAE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E8BAF5-5903-40AD-B297-EC43ECDA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7600" y="1675823"/>
            <a:ext cx="4214893" cy="368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C82BE-339A-4334-A61F-DC1E851D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4" y="1675823"/>
            <a:ext cx="5031307" cy="368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D48BB4F-7D1B-4669-9DA1-5477924DB9D9}"/>
              </a:ext>
            </a:extLst>
          </p:cNvPr>
          <p:cNvSpPr/>
          <p:nvPr/>
        </p:nvSpPr>
        <p:spPr>
          <a:xfrm>
            <a:off x="5195194" y="3280620"/>
            <a:ext cx="427819" cy="2381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144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18C010-C4EB-4CDD-898A-5BBB9A27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973384"/>
            <a:ext cx="5333802" cy="38272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5408D-E358-4D46-BC65-5417DDCF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85" y="973384"/>
            <a:ext cx="6621584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C7778E-AE84-40E2-8EAE-F4294AF1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5"/>
            <a:ext cx="9181838" cy="32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6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lass` </a:t>
            </a:r>
            <a:r>
              <a:rPr lang="zh-TW" altLang="en-US" dirty="0"/>
              <a:t>是 </a:t>
            </a:r>
            <a:r>
              <a:rPr lang="en-US" altLang="zh-TW" dirty="0"/>
              <a:t>ES6 (ECMAScript 2015) </a:t>
            </a:r>
            <a:r>
              <a:rPr lang="zh-TW" altLang="en-US" dirty="0"/>
              <a:t>引入的語法糖，主要用來讓 </a:t>
            </a:r>
            <a:r>
              <a:rPr lang="en-US" altLang="zh-TW" dirty="0"/>
              <a:t>JavaScript </a:t>
            </a:r>
            <a:r>
              <a:rPr lang="zh-TW" altLang="en-US" dirty="0"/>
              <a:t>的物件導向寫法更接近其他傳統 </a:t>
            </a:r>
            <a:r>
              <a:rPr lang="en-US" altLang="zh-TW" dirty="0"/>
              <a:t>OOP </a:t>
            </a:r>
            <a:r>
              <a:rPr lang="zh-TW" altLang="en-US" dirty="0"/>
              <a:t>語言 </a:t>
            </a:r>
            <a:r>
              <a:rPr lang="en-US" altLang="zh-TW" dirty="0"/>
              <a:t>(</a:t>
            </a:r>
            <a:r>
              <a:rPr lang="zh-TW" altLang="en-US" dirty="0"/>
              <a:t>例如 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C++)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class</a:t>
            </a:r>
            <a:r>
              <a:rPr lang="zh-TW" altLang="en-US" dirty="0"/>
              <a:t>背後其實還是基於 </a:t>
            </a:r>
            <a:r>
              <a:rPr lang="en-US" altLang="zh-TW" dirty="0"/>
              <a:t>prototype-based inheritance (</a:t>
            </a:r>
            <a:r>
              <a:rPr lang="zh-TW" altLang="en-US" dirty="0"/>
              <a:t>原型繼承</a:t>
            </a:r>
            <a:r>
              <a:rPr lang="en-US" altLang="zh-TW" dirty="0"/>
              <a:t>) </a:t>
            </a:r>
            <a:r>
              <a:rPr lang="zh-TW" altLang="en-US" dirty="0"/>
              <a:t>的機制。所以在底層上，</a:t>
            </a:r>
            <a:r>
              <a:rPr lang="en-US" altLang="zh-TW" dirty="0"/>
              <a:t>class</a:t>
            </a:r>
            <a:r>
              <a:rPr lang="zh-TW" altLang="en-US" dirty="0"/>
              <a:t>實際上是透過 </a:t>
            </a:r>
            <a:r>
              <a:rPr lang="en-US" altLang="zh-TW" dirty="0"/>
              <a:t>prototype </a:t>
            </a:r>
            <a:r>
              <a:rPr lang="zh-TW" altLang="en-US" dirty="0"/>
              <a:t>的方式來實現物件導向。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73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1004C1-FA66-480A-9632-9E9F9DF3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9" y="1325096"/>
            <a:ext cx="4755147" cy="55329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B23118-4591-4620-8EBD-370B0C4A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325096"/>
            <a:ext cx="4938863" cy="42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繼承 </a:t>
            </a:r>
            <a:r>
              <a:rPr lang="en-US" altLang="zh-TW" dirty="0"/>
              <a:t>(Inheritance)</a:t>
            </a:r>
            <a:r>
              <a:rPr lang="zh-TW" altLang="en-US" dirty="0"/>
              <a:t>：允許 </a:t>
            </a:r>
            <a:r>
              <a:rPr lang="en-US" altLang="zh-TW" dirty="0"/>
              <a:t>class </a:t>
            </a:r>
            <a:r>
              <a:rPr lang="zh-TW" altLang="en-US" dirty="0"/>
              <a:t>繼承另一個 </a:t>
            </a:r>
            <a:r>
              <a:rPr lang="en-US" altLang="zh-TW" dirty="0"/>
              <a:t>class</a:t>
            </a:r>
            <a:r>
              <a:rPr lang="zh-TW" altLang="en-US" dirty="0"/>
              <a:t>，讓子類別擁有父類別的方法和屬性</a:t>
            </a:r>
            <a:endParaRPr lang="en-US" altLang="zh-TW" dirty="0"/>
          </a:p>
          <a:p>
            <a:r>
              <a:rPr lang="zh-TW" altLang="en-US" dirty="0"/>
              <a:t>類別的 </a:t>
            </a:r>
            <a:r>
              <a:rPr lang="en-US" altLang="zh-TW" dirty="0"/>
              <a:t>Getter </a:t>
            </a:r>
            <a:r>
              <a:rPr lang="zh-TW" altLang="en-US" dirty="0"/>
              <a:t>和 </a:t>
            </a:r>
            <a:r>
              <a:rPr lang="en-US" altLang="zh-TW" dirty="0"/>
              <a:t>Setter</a:t>
            </a:r>
            <a:r>
              <a:rPr lang="zh-TW" altLang="en-US" dirty="0"/>
              <a:t>：使用 </a:t>
            </a:r>
            <a:r>
              <a:rPr lang="en-US" altLang="zh-TW" dirty="0"/>
              <a:t>get </a:t>
            </a:r>
            <a:r>
              <a:rPr lang="zh-TW" altLang="en-US" dirty="0"/>
              <a:t>和 </a:t>
            </a:r>
            <a:r>
              <a:rPr lang="en-US" altLang="zh-TW" dirty="0"/>
              <a:t>set </a:t>
            </a:r>
            <a:r>
              <a:rPr lang="zh-TW" altLang="en-US" dirty="0"/>
              <a:t>來保護類別屬性的存取。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FD955C-AA66-4A13-BEE3-7FA80A21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9" y="2207372"/>
            <a:ext cx="5445894" cy="44696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798A94-569C-4EEF-BFCE-1F35AFE8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27" y="1352548"/>
            <a:ext cx="4402298" cy="54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一個很大的</a:t>
            </a:r>
            <a:r>
              <a:rPr lang="en-US" altLang="zh-TW" dirty="0"/>
              <a:t>Process</a:t>
            </a:r>
            <a:r>
              <a:rPr lang="zh-TW" altLang="en-US" dirty="0"/>
              <a:t>，他會需要一段時間。</a:t>
            </a:r>
          </a:p>
          <a:p>
            <a:r>
              <a:rPr lang="zh-TW" altLang="en-US" dirty="0"/>
              <a:t>因為所有的網路請求都可能會造成阻塞</a:t>
            </a:r>
            <a:r>
              <a:rPr lang="en-US" altLang="zh-TW" dirty="0"/>
              <a:t>JS</a:t>
            </a:r>
            <a:r>
              <a:rPr lang="zh-TW" altLang="en-US" dirty="0"/>
              <a:t>執行，導致後續任務無法被快速處裡。</a:t>
            </a:r>
          </a:p>
          <a:p>
            <a:r>
              <a:rPr lang="zh-TW" altLang="en-US" dirty="0"/>
              <a:t>同步 </a:t>
            </a:r>
            <a:r>
              <a:rPr lang="en-US" altLang="zh-TW" dirty="0"/>
              <a:t>(Synchronous) </a:t>
            </a:r>
            <a:r>
              <a:rPr lang="zh-TW" altLang="en-US" dirty="0"/>
              <a:t>與 異步 </a:t>
            </a:r>
            <a:r>
              <a:rPr lang="en-US" altLang="zh-TW" dirty="0"/>
              <a:t>(Asynchronous) </a:t>
            </a:r>
          </a:p>
          <a:p>
            <a:pPr lvl="1"/>
            <a:r>
              <a:rPr lang="zh-TW" altLang="en-US" dirty="0"/>
              <a:t>同步 </a:t>
            </a:r>
            <a:r>
              <a:rPr lang="en-US" altLang="zh-TW" dirty="0"/>
              <a:t>(Synchronous) </a:t>
            </a:r>
            <a:r>
              <a:rPr lang="zh-TW" altLang="en-US" dirty="0"/>
              <a:t>與 異步 </a:t>
            </a:r>
            <a:r>
              <a:rPr lang="en-US" altLang="zh-TW" dirty="0"/>
              <a:t>(Asynchronous) 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異步：某些任務不需要等待，可以在等待的同時執行其他任務。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回調函數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(callback)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3067" y="627312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回調函數的基礎範例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1D1A12-C109-4E7B-83BF-5800F31B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96" y="2895684"/>
            <a:ext cx="6531938" cy="3285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4E3BA8-572A-49DA-A51F-E69C0FF4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895684"/>
            <a:ext cx="4427596" cy="3285371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6B534873-E191-4208-B377-A14DA5473FE2}"/>
              </a:ext>
            </a:extLst>
          </p:cNvPr>
          <p:cNvSpPr txBox="1">
            <a:spLocks/>
          </p:cNvSpPr>
          <p:nvPr/>
        </p:nvSpPr>
        <p:spPr>
          <a:xfrm>
            <a:off x="693792" y="627312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異步回調函數的應用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14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6096000" cy="5038725"/>
          </a:xfrm>
        </p:spPr>
        <p:txBody>
          <a:bodyPr/>
          <a:lstStyle/>
          <a:p>
            <a:r>
              <a:rPr lang="zh-TW" altLang="en-US" dirty="0"/>
              <a:t>為了處理</a:t>
            </a:r>
            <a:r>
              <a:rPr lang="en-US" altLang="zh-TW" dirty="0"/>
              <a:t>callback hell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promise(</a:t>
            </a:r>
            <a:r>
              <a:rPr lang="zh-TW" altLang="en-US" dirty="0"/>
              <a:t>承諾</a:t>
            </a:r>
            <a:r>
              <a:rPr lang="en-US" altLang="zh-TW" dirty="0"/>
              <a:t>)</a:t>
            </a:r>
            <a:r>
              <a:rPr lang="zh-TW" altLang="en-US" dirty="0"/>
              <a:t>：就像我們在現實中承諾對方做一件事：</a:t>
            </a:r>
          </a:p>
          <a:p>
            <a:pPr lvl="1"/>
            <a:r>
              <a:rPr lang="zh-TW" altLang="en-US" dirty="0"/>
              <a:t>待定</a:t>
            </a:r>
            <a:r>
              <a:rPr lang="en-US" altLang="zh-TW" dirty="0"/>
              <a:t>(pending)	</a:t>
            </a:r>
          </a:p>
          <a:p>
            <a:pPr lvl="1"/>
            <a:r>
              <a:rPr lang="zh-TW" altLang="en-US" dirty="0"/>
              <a:t>履行</a:t>
            </a:r>
            <a:r>
              <a:rPr lang="en-US" altLang="zh-TW" dirty="0"/>
              <a:t>(resolve)	</a:t>
            </a:r>
          </a:p>
          <a:p>
            <a:pPr lvl="1"/>
            <a:r>
              <a:rPr lang="zh-TW" altLang="en-US" dirty="0"/>
              <a:t>不履行</a:t>
            </a:r>
            <a:r>
              <a:rPr lang="en-US" altLang="zh-TW" dirty="0"/>
              <a:t>(reject)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5797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7859D1-9468-483E-8F0C-A5744717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1" y="771939"/>
            <a:ext cx="5695624" cy="5740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ACE989-9CFB-4570-992B-36296B04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5" y="3162300"/>
            <a:ext cx="6331688" cy="2296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85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改成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39789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536265-B9F1-4748-9035-78A0B423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" y="1391770"/>
            <a:ext cx="5529705" cy="25151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F2CB3B-B3F4-430F-B27D-524EF4A8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1"/>
          <a:stretch/>
        </p:blipFill>
        <p:spPr>
          <a:xfrm>
            <a:off x="6482726" y="363168"/>
            <a:ext cx="5546441" cy="22109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793E94-F63E-4BCB-BD6A-A169D864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13"/>
          <a:stretch/>
        </p:blipFill>
        <p:spPr>
          <a:xfrm>
            <a:off x="6374457" y="2649347"/>
            <a:ext cx="5762977" cy="20786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FF9A90-F089-4084-AB2E-4D696BADD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08"/>
          <a:stretch/>
        </p:blipFill>
        <p:spPr>
          <a:xfrm>
            <a:off x="6146974" y="4828135"/>
            <a:ext cx="5968826" cy="19703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39A5F-5531-49AB-8EC4-C25CAF59C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59"/>
          <a:stretch/>
        </p:blipFill>
        <p:spPr>
          <a:xfrm>
            <a:off x="33183" y="4815921"/>
            <a:ext cx="6006926" cy="2005488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6290952-B78D-4748-9B2F-FEA3F5023629}"/>
              </a:ext>
            </a:extLst>
          </p:cNvPr>
          <p:cNvCxnSpPr>
            <a:cxnSpLocks/>
          </p:cNvCxnSpPr>
          <p:nvPr/>
        </p:nvCxnSpPr>
        <p:spPr>
          <a:xfrm flipV="1">
            <a:off x="2524125" y="845892"/>
            <a:ext cx="4486275" cy="1258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A542E9D-D0F2-4FDF-9692-9FDD14121278}"/>
              </a:ext>
            </a:extLst>
          </p:cNvPr>
          <p:cNvCxnSpPr>
            <a:cxnSpLocks/>
          </p:cNvCxnSpPr>
          <p:nvPr/>
        </p:nvCxnSpPr>
        <p:spPr>
          <a:xfrm>
            <a:off x="3133095" y="2257426"/>
            <a:ext cx="3877305" cy="525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EF8DB6D-B9AB-4863-B1B4-16E88AE31692}"/>
              </a:ext>
            </a:extLst>
          </p:cNvPr>
          <p:cNvCxnSpPr>
            <a:cxnSpLocks/>
          </p:cNvCxnSpPr>
          <p:nvPr/>
        </p:nvCxnSpPr>
        <p:spPr>
          <a:xfrm>
            <a:off x="3752850" y="2467580"/>
            <a:ext cx="2990850" cy="238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0B42A90-64CC-4F89-BF24-EA64D04F5269}"/>
              </a:ext>
            </a:extLst>
          </p:cNvPr>
          <p:cNvCxnSpPr>
            <a:cxnSpLocks/>
          </p:cNvCxnSpPr>
          <p:nvPr/>
        </p:nvCxnSpPr>
        <p:spPr>
          <a:xfrm flipH="1">
            <a:off x="2724150" y="2783246"/>
            <a:ext cx="844079" cy="1970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finally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的用法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2161" y="474281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宣告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B1C2B13-922E-40D2-A553-1FC7E5CD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5772"/>
            <a:ext cx="5915806" cy="33421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61A054-3C8D-4962-8C26-FF98C3A5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76" y="1714286"/>
            <a:ext cx="5969424" cy="2993648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DCFD74CC-81AD-4E8A-8001-5BA52E33B0D0}"/>
              </a:ext>
            </a:extLst>
          </p:cNvPr>
          <p:cNvSpPr txBox="1">
            <a:spLocks/>
          </p:cNvSpPr>
          <p:nvPr/>
        </p:nvSpPr>
        <p:spPr>
          <a:xfrm>
            <a:off x="8049015" y="473374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263040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Promise</a:t>
            </a:r>
            <a:r>
              <a:rPr lang="zh-TW" altLang="en-US" dirty="0"/>
              <a:t>納入標準後，解決了以往寫非同步時容易產生的</a:t>
            </a:r>
            <a:r>
              <a:rPr lang="en-US" altLang="zh-TW" dirty="0"/>
              <a:t>callback hell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不過如果有多個非同步，或是有複雜的判斷邏輯時，</a:t>
            </a:r>
            <a:r>
              <a:rPr lang="en-US" altLang="zh-TW" dirty="0"/>
              <a:t>Promise</a:t>
            </a:r>
            <a:r>
              <a:rPr lang="zh-TW" altLang="en-US" dirty="0"/>
              <a:t>的寫法還是會讓程式產生巢狀結構，語意上也不好解讀。</a:t>
            </a:r>
          </a:p>
          <a:p>
            <a:r>
              <a:rPr lang="zh-TW" altLang="en-US" dirty="0"/>
              <a:t>所以</a:t>
            </a:r>
            <a:r>
              <a:rPr lang="en-US" altLang="zh-TW" dirty="0"/>
              <a:t>async</a:t>
            </a:r>
            <a:r>
              <a:rPr lang="zh-TW" altLang="en-US" dirty="0"/>
              <a:t>與</a:t>
            </a:r>
            <a:r>
              <a:rPr lang="en-US" altLang="zh-TW" dirty="0"/>
              <a:t>await</a:t>
            </a:r>
            <a:r>
              <a:rPr lang="zh-TW" altLang="en-US" dirty="0"/>
              <a:t>主要是用來簡化</a:t>
            </a:r>
            <a:r>
              <a:rPr lang="en-US" altLang="zh-TW" dirty="0"/>
              <a:t>.then</a:t>
            </a:r>
            <a:r>
              <a:rPr lang="zh-TW" altLang="en-US" dirty="0"/>
              <a:t>的語法，使非同步程式碼更易讀，更接近同步風格</a:t>
            </a:r>
            <a:r>
              <a:rPr lang="en-US" altLang="zh-TW" dirty="0"/>
              <a:t>(</a:t>
            </a:r>
            <a:r>
              <a:rPr lang="zh-TW" altLang="en-US" dirty="0"/>
              <a:t>可以避免過多的</a:t>
            </a:r>
            <a:r>
              <a:rPr lang="en-US" altLang="zh-TW" dirty="0"/>
              <a:t>.then</a:t>
            </a:r>
            <a:r>
              <a:rPr lang="zh-TW" altLang="en-US" dirty="0"/>
              <a:t>嵌套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81972" y="485093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模擬異步取資料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A33067-64DB-4916-9C58-68F9D44C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489" y="2535485"/>
            <a:ext cx="5845892" cy="22896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601E5D-A735-461F-9823-65D57AC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" y="2535485"/>
            <a:ext cx="6164544" cy="24429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5E0800C-A654-4E33-83DE-AFC90B4264CA}"/>
              </a:ext>
            </a:extLst>
          </p:cNvPr>
          <p:cNvSpPr/>
          <p:nvPr/>
        </p:nvSpPr>
        <p:spPr>
          <a:xfrm>
            <a:off x="3158474" y="3238500"/>
            <a:ext cx="1162066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72C8F-EE70-47AD-9069-A863BBD524CD}"/>
              </a:ext>
            </a:extLst>
          </p:cNvPr>
          <p:cNvSpPr/>
          <p:nvPr/>
        </p:nvSpPr>
        <p:spPr>
          <a:xfrm>
            <a:off x="598154" y="4729876"/>
            <a:ext cx="1162066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02F76EA8-94D2-4941-B35A-02F62F769918}"/>
              </a:ext>
            </a:extLst>
          </p:cNvPr>
          <p:cNvSpPr txBox="1">
            <a:spLocks/>
          </p:cNvSpPr>
          <p:nvPr/>
        </p:nvSpPr>
        <p:spPr>
          <a:xfrm>
            <a:off x="1440514" y="5012863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主程式</a:t>
            </a:r>
          </a:p>
        </p:txBody>
      </p:sp>
    </p:spTree>
    <p:extLst>
      <p:ext uri="{BB962C8B-B14F-4D97-AF65-F5344CB8AC3E}">
        <p14:creationId xmlns:p14="http://schemas.microsoft.com/office/powerpoint/2010/main" val="157869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D5D4F-2112-4771-9FBE-9206878E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44" y="1303091"/>
            <a:ext cx="9625681" cy="55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4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39CB9B97-CEF8-4AFF-B26A-2B20207683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30241" y="985417"/>
            <a:ext cx="4639322" cy="375337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1A327CC-9E37-4628-9B20-1C9694F70287}"/>
              </a:ext>
            </a:extLst>
          </p:cNvPr>
          <p:cNvSpPr txBox="1">
            <a:spLocks/>
          </p:cNvSpPr>
          <p:nvPr/>
        </p:nvSpPr>
        <p:spPr>
          <a:xfrm>
            <a:off x="3852862" y="444201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主程式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C3486E-73CD-432A-83C6-D05ECCC50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1"/>
          <a:stretch/>
        </p:blipFill>
        <p:spPr>
          <a:xfrm>
            <a:off x="6569359" y="344674"/>
            <a:ext cx="5546441" cy="22109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CD987D-9436-45E0-A7D6-85772173F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13"/>
          <a:stretch/>
        </p:blipFill>
        <p:spPr>
          <a:xfrm>
            <a:off x="6374457" y="2649347"/>
            <a:ext cx="5762977" cy="20786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04C725-0540-4815-ACDA-12A516A4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08"/>
          <a:stretch/>
        </p:blipFill>
        <p:spPr>
          <a:xfrm>
            <a:off x="6146974" y="4828135"/>
            <a:ext cx="5968826" cy="19703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F86A43-1EF8-412E-905C-E4A30DB7B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59"/>
          <a:stretch/>
        </p:blipFill>
        <p:spPr>
          <a:xfrm>
            <a:off x="33183" y="4815921"/>
            <a:ext cx="6006926" cy="2005488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95B271C-3360-424E-8FA0-D2AEC13FC87D}"/>
              </a:ext>
            </a:extLst>
          </p:cNvPr>
          <p:cNvCxnSpPr>
            <a:cxnSpLocks/>
          </p:cNvCxnSpPr>
          <p:nvPr/>
        </p:nvCxnSpPr>
        <p:spPr>
          <a:xfrm flipV="1">
            <a:off x="4025153" y="845893"/>
            <a:ext cx="2985247" cy="1406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59AC63B-D9B0-4CCD-8243-260BA4B4CE90}"/>
              </a:ext>
            </a:extLst>
          </p:cNvPr>
          <p:cNvCxnSpPr>
            <a:cxnSpLocks/>
          </p:cNvCxnSpPr>
          <p:nvPr/>
        </p:nvCxnSpPr>
        <p:spPr>
          <a:xfrm>
            <a:off x="3036646" y="2448738"/>
            <a:ext cx="3973754" cy="334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733A68-6400-4196-8B76-6183C80357DB}"/>
              </a:ext>
            </a:extLst>
          </p:cNvPr>
          <p:cNvCxnSpPr>
            <a:cxnSpLocks/>
          </p:cNvCxnSpPr>
          <p:nvPr/>
        </p:nvCxnSpPr>
        <p:spPr>
          <a:xfrm>
            <a:off x="3738282" y="2586895"/>
            <a:ext cx="3024468" cy="2241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A0309F4-0D3B-49C9-ABB3-A006AA413224}"/>
              </a:ext>
            </a:extLst>
          </p:cNvPr>
          <p:cNvCxnSpPr>
            <a:cxnSpLocks/>
          </p:cNvCxnSpPr>
          <p:nvPr/>
        </p:nvCxnSpPr>
        <p:spPr>
          <a:xfrm flipH="1">
            <a:off x="2724151" y="2860376"/>
            <a:ext cx="761999" cy="1893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2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Fetch API </a:t>
            </a:r>
            <a:r>
              <a:rPr lang="zh-TW" altLang="en-US" dirty="0"/>
              <a:t>是 </a:t>
            </a:r>
            <a:r>
              <a:rPr lang="en-US" altLang="zh-TW" dirty="0"/>
              <a:t>JavaScript </a:t>
            </a:r>
            <a:r>
              <a:rPr lang="zh-TW" altLang="en-US" dirty="0"/>
              <a:t>提供的一種方法，用於向伺服器發送 </a:t>
            </a:r>
            <a:r>
              <a:rPr lang="en-US" altLang="zh-TW" dirty="0"/>
              <a:t>HTTP </a:t>
            </a:r>
            <a:r>
              <a:rPr lang="zh-TW" altLang="en-US" dirty="0"/>
              <a:t>請求並獲取回應。</a:t>
            </a:r>
            <a:r>
              <a:rPr lang="zh-TW" altLang="en-US" dirty="0">
                <a:highlight>
                  <a:srgbClr val="FFFF00"/>
                </a:highlight>
              </a:rPr>
              <a:t>它基於 </a:t>
            </a:r>
            <a:r>
              <a:rPr lang="en-US" altLang="zh-TW" dirty="0">
                <a:highlight>
                  <a:srgbClr val="FFFF00"/>
                </a:highlight>
              </a:rPr>
              <a:t>Promise</a:t>
            </a:r>
            <a:r>
              <a:rPr lang="zh-TW" altLang="en-US" dirty="0">
                <a:highlight>
                  <a:srgbClr val="FFFF00"/>
                </a:highlight>
              </a:rPr>
              <a:t>，可以更簡潔地處理非同步請求</a:t>
            </a:r>
            <a:r>
              <a:rPr lang="zh-TW" altLang="en-US" dirty="0"/>
              <a:t>，並替代傳統的 </a:t>
            </a:r>
            <a:r>
              <a:rPr lang="en-US" altLang="zh-TW" dirty="0" err="1"/>
              <a:t>XMLHttpRequest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Fetch API </a:t>
            </a:r>
            <a:r>
              <a:rPr lang="zh-TW" altLang="en-US" dirty="0"/>
              <a:t>的基本用法</a:t>
            </a:r>
            <a:endParaRPr lang="en-US" altLang="zh-TW" dirty="0"/>
          </a:p>
          <a:p>
            <a:pPr lvl="1"/>
            <a:r>
              <a:rPr lang="zh-TW" altLang="en-US" dirty="0"/>
              <a:t>發送 </a:t>
            </a:r>
            <a:r>
              <a:rPr lang="en-US" altLang="zh-TW" dirty="0"/>
              <a:t>GET </a:t>
            </a:r>
            <a:r>
              <a:rPr lang="zh-TW" altLang="en-US" dirty="0"/>
              <a:t>請求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r>
              <a:rPr lang="zh-TW" altLang="en-US" dirty="0"/>
              <a:t>發送 </a:t>
            </a:r>
            <a:r>
              <a:rPr lang="en-US" altLang="zh-TW" dirty="0"/>
              <a:t>POST </a:t>
            </a:r>
            <a:r>
              <a:rPr lang="zh-TW" altLang="en-US" dirty="0"/>
              <a:t>請求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2497CF-FACF-402A-A1FA-5D712C81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1" y="3048456"/>
            <a:ext cx="5913742" cy="1190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8E7DA9-828D-451E-8024-731B0E21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11" y="4264955"/>
            <a:ext cx="5124848" cy="25822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A02B48-71A7-4C76-B30F-AEE79E3D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583603"/>
            <a:ext cx="9324972" cy="13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039600" cy="5038725"/>
          </a:xfrm>
        </p:spPr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Request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method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請求方法：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</a:t>
            </a:r>
            <a:r>
              <a:rPr lang="zh-TW" altLang="en-US" dirty="0"/>
              <a:t>、</a:t>
            </a:r>
            <a:r>
              <a:rPr lang="en-US" altLang="zh-TW" dirty="0"/>
              <a:t>DELETE</a:t>
            </a:r>
          </a:p>
          <a:p>
            <a:pPr lvl="1"/>
            <a:r>
              <a:rPr lang="en-US" altLang="zh-TW" dirty="0"/>
              <a:t>headers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標頭資訊</a:t>
            </a:r>
          </a:p>
          <a:p>
            <a:pPr lvl="1"/>
            <a:r>
              <a:rPr lang="en-US" altLang="zh-TW" dirty="0"/>
              <a:t>body</a:t>
            </a:r>
            <a:r>
              <a:rPr lang="zh-TW" altLang="en-US" dirty="0"/>
              <a:t>：請求的資料（</a:t>
            </a:r>
            <a:r>
              <a:rPr lang="en-US" altLang="zh-TW" dirty="0"/>
              <a:t>GET </a:t>
            </a:r>
            <a:r>
              <a:rPr lang="zh-TW" altLang="en-US" dirty="0"/>
              <a:t>和 </a:t>
            </a:r>
            <a:r>
              <a:rPr lang="en-US" altLang="zh-TW" dirty="0"/>
              <a:t>HEAD </a:t>
            </a:r>
            <a:r>
              <a:rPr lang="zh-TW" altLang="en-US" dirty="0"/>
              <a:t>不適用）</a:t>
            </a:r>
            <a:endParaRPr lang="en-US" altLang="zh-TW" dirty="0"/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headers</a:t>
            </a:r>
            <a:r>
              <a:rPr lang="zh-TW" altLang="en-US" dirty="0"/>
              <a:t>：取得回應資料的標頭資訊。</a:t>
            </a:r>
          </a:p>
          <a:p>
            <a:pPr lvl="1"/>
            <a:r>
              <a:rPr lang="en-US" altLang="zh-TW" dirty="0"/>
              <a:t>ok</a:t>
            </a:r>
            <a:r>
              <a:rPr lang="zh-TW" altLang="en-US" dirty="0"/>
              <a:t>：請求是否成功（</a:t>
            </a:r>
            <a:r>
              <a:rPr lang="en-US" altLang="zh-TW" dirty="0"/>
              <a:t>true </a:t>
            </a:r>
            <a:r>
              <a:rPr lang="zh-TW" altLang="en-US" dirty="0"/>
              <a:t>或 </a:t>
            </a:r>
            <a:r>
              <a:rPr lang="en-US" altLang="zh-TW" dirty="0"/>
              <a:t>false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status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狀態碼（</a:t>
            </a:r>
            <a:r>
              <a:rPr lang="en-US" altLang="zh-TW" dirty="0"/>
              <a:t>200 </a:t>
            </a:r>
            <a:r>
              <a:rPr lang="zh-TW" altLang="en-US" dirty="0"/>
              <a:t>表示成功）。</a:t>
            </a:r>
          </a:p>
          <a:p>
            <a:pPr lvl="1"/>
            <a:r>
              <a:rPr lang="en-US" altLang="zh-TW" dirty="0" err="1"/>
              <a:t>statusText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狀態文字（如 </a:t>
            </a:r>
            <a:r>
              <a:rPr lang="en-US" altLang="zh-TW" dirty="0"/>
              <a:t>OK</a:t>
            </a:r>
            <a:r>
              <a:rPr lang="zh-TW" altLang="en-US" dirty="0"/>
              <a:t>）。</a:t>
            </a:r>
            <a:endParaRPr lang="en-US" altLang="zh-TW" dirty="0"/>
          </a:p>
          <a:p>
            <a:r>
              <a:rPr lang="en-US" altLang="zh-TW" dirty="0">
                <a:highlight>
                  <a:srgbClr val="FFFF00"/>
                </a:highlight>
              </a:rPr>
              <a:t>Fetch API </a:t>
            </a:r>
            <a:r>
              <a:rPr lang="zh-TW" altLang="en-US" dirty="0">
                <a:highlight>
                  <a:srgbClr val="FFFF00"/>
                </a:highlight>
              </a:rPr>
              <a:t>不會自動將 </a:t>
            </a:r>
            <a:r>
              <a:rPr lang="en-US" altLang="zh-TW" dirty="0">
                <a:highlight>
                  <a:srgbClr val="FFFF00"/>
                </a:highlight>
              </a:rPr>
              <a:t>HTTP </a:t>
            </a:r>
            <a:r>
              <a:rPr lang="zh-TW" altLang="en-US" dirty="0">
                <a:highlight>
                  <a:srgbClr val="FFFF00"/>
                </a:highlight>
              </a:rPr>
              <a:t>狀態碼 </a:t>
            </a:r>
            <a:r>
              <a:rPr lang="en-US" altLang="zh-TW" dirty="0">
                <a:highlight>
                  <a:srgbClr val="FFFF00"/>
                </a:highlight>
              </a:rPr>
              <a:t>404 </a:t>
            </a:r>
            <a:r>
              <a:rPr lang="zh-TW" altLang="en-US" dirty="0">
                <a:highlight>
                  <a:srgbClr val="FFFF00"/>
                </a:highlight>
              </a:rPr>
              <a:t>或 </a:t>
            </a:r>
            <a:r>
              <a:rPr lang="en-US" altLang="zh-TW" dirty="0">
                <a:highlight>
                  <a:srgbClr val="FFFF00"/>
                </a:highlight>
              </a:rPr>
              <a:t>500 </a:t>
            </a:r>
            <a:r>
              <a:rPr lang="zh-TW" altLang="en-US" dirty="0">
                <a:highlight>
                  <a:srgbClr val="FFFF00"/>
                </a:highlight>
              </a:rPr>
              <a:t>視為錯誤，請求仍然會被 </a:t>
            </a:r>
            <a:r>
              <a:rPr lang="en-US" altLang="zh-TW" dirty="0">
                <a:highlight>
                  <a:srgbClr val="FFFF00"/>
                </a:highlight>
              </a:rPr>
              <a:t>resolve</a:t>
            </a:r>
            <a:r>
              <a:rPr lang="zh-TW" altLang="en-US" dirty="0"/>
              <a:t>，但 </a:t>
            </a:r>
            <a:r>
              <a:rPr lang="en-US" altLang="zh-TW" dirty="0" err="1"/>
              <a:t>response.ok</a:t>
            </a:r>
            <a:r>
              <a:rPr lang="en-US" altLang="zh-TW" dirty="0"/>
              <a:t> </a:t>
            </a:r>
            <a:r>
              <a:rPr lang="zh-TW" altLang="en-US" dirty="0"/>
              <a:t>會是 </a:t>
            </a:r>
            <a:r>
              <a:rPr lang="en-US" altLang="zh-TW" dirty="0"/>
              <a:t>false</a:t>
            </a:r>
            <a:r>
              <a:rPr lang="zh-TW" altLang="en-US" dirty="0"/>
              <a:t>。要手動檢查 </a:t>
            </a:r>
            <a:r>
              <a:rPr lang="en-US" altLang="zh-TW" dirty="0"/>
              <a:t>HTTP </a:t>
            </a:r>
            <a:r>
              <a:rPr lang="zh-TW" altLang="en-US" dirty="0"/>
              <a:t>狀態碼。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1BF73B-2A38-4980-BD36-62A745E6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13" y="4507254"/>
            <a:ext cx="6187320" cy="22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Response </a:t>
            </a:r>
            <a:r>
              <a:rPr lang="zh-TW" altLang="en-US" dirty="0"/>
              <a:t>物件的資料處理：</a:t>
            </a:r>
            <a:r>
              <a:rPr lang="en-US" altLang="zh-TW" dirty="0"/>
              <a:t>Fetch API </a:t>
            </a:r>
            <a:r>
              <a:rPr lang="zh-TW" altLang="en-US" dirty="0"/>
              <a:t>回傳的 </a:t>
            </a:r>
            <a:r>
              <a:rPr lang="en-US" altLang="zh-TW" dirty="0"/>
              <a:t>`Response` </a:t>
            </a:r>
            <a:r>
              <a:rPr lang="zh-TW" altLang="en-US" dirty="0"/>
              <a:t>物件是一種 **</a:t>
            </a:r>
            <a:r>
              <a:rPr lang="en-US" altLang="zh-TW" dirty="0" err="1"/>
              <a:t>ReadableStream</a:t>
            </a:r>
            <a:r>
              <a:rPr lang="en-US" altLang="zh-TW" dirty="0"/>
              <a:t>**</a:t>
            </a:r>
            <a:r>
              <a:rPr lang="zh-TW" altLang="en-US" dirty="0"/>
              <a:t>，可以透過以下方法解析：</a:t>
            </a:r>
          </a:p>
          <a:p>
            <a:pPr lvl="1"/>
            <a:r>
              <a:rPr lang="en-US" altLang="zh-TW" dirty="0" err="1"/>
              <a:t>response.text</a:t>
            </a:r>
            <a:r>
              <a:rPr lang="en-US" altLang="zh-TW" dirty="0"/>
              <a:t>()</a:t>
            </a:r>
            <a:r>
              <a:rPr lang="zh-TW" altLang="en-US" dirty="0"/>
              <a:t>：回應為純文字格式 </a:t>
            </a:r>
          </a:p>
          <a:p>
            <a:pPr lvl="1"/>
            <a:r>
              <a:rPr lang="en-US" altLang="zh-TW" dirty="0" err="1"/>
              <a:t>response.json</a:t>
            </a:r>
            <a:r>
              <a:rPr lang="en-US" altLang="zh-TW" dirty="0"/>
              <a:t>()</a:t>
            </a:r>
            <a:r>
              <a:rPr lang="zh-TW" altLang="en-US" dirty="0"/>
              <a:t>：解析 </a:t>
            </a:r>
            <a:r>
              <a:rPr lang="en-US" altLang="zh-TW" dirty="0"/>
              <a:t>JSON </a:t>
            </a:r>
            <a:r>
              <a:rPr lang="zh-TW" altLang="en-US" dirty="0"/>
              <a:t>格式數據 </a:t>
            </a:r>
          </a:p>
          <a:p>
            <a:pPr lvl="1"/>
            <a:r>
              <a:rPr lang="en-US" altLang="zh-TW" dirty="0" err="1"/>
              <a:t>response.blob</a:t>
            </a:r>
            <a:r>
              <a:rPr lang="en-US" altLang="zh-TW" dirty="0"/>
              <a:t>()</a:t>
            </a:r>
            <a:r>
              <a:rPr lang="zh-TW" altLang="en-US" dirty="0"/>
              <a:t>：取得二進位數據 </a:t>
            </a:r>
            <a:r>
              <a:rPr lang="en-US" altLang="zh-TW" dirty="0"/>
              <a:t>(</a:t>
            </a:r>
            <a:r>
              <a:rPr lang="zh-TW" altLang="en-US" dirty="0"/>
              <a:t>如圖片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 err="1"/>
              <a:t>response.arrayBuffer</a:t>
            </a:r>
            <a:r>
              <a:rPr lang="en-US" altLang="zh-TW" dirty="0"/>
              <a:t>()</a:t>
            </a:r>
            <a:r>
              <a:rPr lang="zh-TW" altLang="en-US" dirty="0"/>
              <a:t>：取得原始二進位資料 </a:t>
            </a:r>
          </a:p>
          <a:p>
            <a:pPr lvl="1"/>
            <a:r>
              <a:rPr lang="en-US" altLang="zh-TW" dirty="0" err="1"/>
              <a:t>response.formData</a:t>
            </a:r>
            <a:r>
              <a:rPr lang="en-US" altLang="zh-TW" dirty="0"/>
              <a:t>()</a:t>
            </a:r>
            <a:r>
              <a:rPr lang="zh-TW" altLang="en-US" dirty="0"/>
              <a:t>：解析回應為表單數據 </a:t>
            </a:r>
            <a:endParaRPr lang="en-US" altLang="zh-TW" dirty="0"/>
          </a:p>
          <a:p>
            <a:r>
              <a:rPr lang="zh-TW" altLang="en-US" dirty="0"/>
              <a:t>除了 </a:t>
            </a:r>
            <a:r>
              <a:rPr lang="en-US" altLang="zh-TW" dirty="0"/>
              <a:t>then() </a:t>
            </a:r>
            <a:r>
              <a:rPr lang="zh-TW" altLang="en-US" dirty="0"/>
              <a:t>來處理 </a:t>
            </a:r>
            <a:r>
              <a:rPr lang="en-US" altLang="zh-TW" dirty="0"/>
              <a:t>Promise</a:t>
            </a:r>
            <a:r>
              <a:rPr lang="zh-TW" altLang="en-US" dirty="0"/>
              <a:t>，還可以使用 </a:t>
            </a:r>
            <a:r>
              <a:rPr lang="en-US" altLang="zh-TW" dirty="0"/>
              <a:t>async/await </a:t>
            </a:r>
            <a:r>
              <a:rPr lang="zh-TW" altLang="en-US" dirty="0"/>
              <a:t>來讓代碼更簡潔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2D58AA-F88F-466E-B2CD-F56D1F41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441" y="1829578"/>
            <a:ext cx="4924754" cy="1119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2ACFC4-AC21-40DC-B8CC-F5092D1F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000"/>
            <a:ext cx="8051800" cy="32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7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取消請求 </a:t>
            </a:r>
            <a:r>
              <a:rPr lang="en-US" altLang="zh-TW" dirty="0"/>
              <a:t>(</a:t>
            </a:r>
            <a:r>
              <a:rPr lang="en-US" altLang="zh-TW" dirty="0" err="1"/>
              <a:t>AbortController</a:t>
            </a:r>
            <a:r>
              <a:rPr lang="en-US" altLang="zh-TW" dirty="0"/>
              <a:t>)(</a:t>
            </a:r>
            <a:r>
              <a:rPr lang="zh-TW" altLang="en-US" dirty="0"/>
              <a:t>較少用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 err="1"/>
              <a:t>AbortController</a:t>
            </a:r>
            <a:r>
              <a:rPr lang="en-US" altLang="zh-TW" dirty="0"/>
              <a:t> </a:t>
            </a:r>
            <a:r>
              <a:rPr lang="zh-TW" altLang="en-US" dirty="0"/>
              <a:t>來手動取消請求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9FB1BD-1C96-4791-A6B6-785377DD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7" y="1800224"/>
            <a:ext cx="5192046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fatch</a:t>
            </a:r>
            <a:r>
              <a:rPr lang="en-US" altLang="zh-TW" dirty="0"/>
              <a:t> Pikachu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Fetch_Pokemon.html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F7CFC-5134-475A-A295-A74A3F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08" y="337325"/>
            <a:ext cx="2254060" cy="909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6808FF-B1BD-4196-AA2E-A105EA1E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160" y="78696"/>
            <a:ext cx="2181640" cy="15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2871F9-5DFB-4CE0-A3F5-FFFBCF5F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763366"/>
            <a:ext cx="12271502" cy="50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fatch</a:t>
            </a:r>
            <a:r>
              <a:rPr lang="en-US" altLang="zh-TW" dirty="0"/>
              <a:t> Pikachu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Fetch_Pokemon.html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F7CFC-5134-475A-A295-A74A3F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08" y="337325"/>
            <a:ext cx="2254060" cy="909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6808FF-B1BD-4196-AA2E-A105EA1E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160" y="78696"/>
            <a:ext cx="2181640" cy="15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4A8010-4F89-4143-8DB2-F421ECE17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980" y="1736788"/>
            <a:ext cx="8579298" cy="51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產生器是一種特殊的函數，可以暫停其執行並在需要時恢復。</a:t>
            </a:r>
          </a:p>
          <a:p>
            <a:r>
              <a:rPr lang="zh-TW" altLang="en-US" dirty="0"/>
              <a:t>產生器函數會返回一個迭代器物件，每次執行產生器函數的 </a:t>
            </a:r>
            <a:r>
              <a:rPr lang="en-US" altLang="zh-TW" dirty="0"/>
              <a:t>next()</a:t>
            </a:r>
            <a:r>
              <a:rPr lang="zh-TW" altLang="en-US" dirty="0"/>
              <a:t>方法時，就會暫停在</a:t>
            </a:r>
            <a:r>
              <a:rPr lang="en-US" altLang="zh-TW" dirty="0"/>
              <a:t>yield</a:t>
            </a:r>
            <a:r>
              <a:rPr lang="zh-TW" altLang="en-US" dirty="0"/>
              <a:t>關鍵字上，並返回</a:t>
            </a:r>
            <a:r>
              <a:rPr lang="en-US" altLang="zh-TW" dirty="0"/>
              <a:t>yield</a:t>
            </a:r>
            <a:r>
              <a:rPr lang="zh-TW" altLang="en-US" dirty="0"/>
              <a:t>後的值。</a:t>
            </a:r>
          </a:p>
          <a:p>
            <a:r>
              <a:rPr lang="zh-TW" altLang="en-US" dirty="0"/>
              <a:t>應用場景：</a:t>
            </a:r>
          </a:p>
          <a:p>
            <a:pPr lvl="1"/>
            <a:r>
              <a:rPr lang="zh-TW" altLang="en-US" dirty="0"/>
              <a:t>可以用產生器來逐步處理大量資料，而不會一次性加載全部資料。</a:t>
            </a:r>
          </a:p>
          <a:p>
            <a:pPr lvl="1"/>
            <a:r>
              <a:rPr lang="zh-TW" altLang="en-US" dirty="0"/>
              <a:t>配合 </a:t>
            </a:r>
            <a:r>
              <a:rPr lang="en-US" altLang="zh-TW" dirty="0"/>
              <a:t>`for await...of` </a:t>
            </a:r>
            <a:r>
              <a:rPr lang="zh-TW" altLang="en-US" dirty="0"/>
              <a:t>與 </a:t>
            </a:r>
            <a:r>
              <a:rPr lang="en-US" altLang="zh-TW" dirty="0"/>
              <a:t>`async` </a:t>
            </a:r>
            <a:r>
              <a:rPr lang="zh-TW" altLang="en-US" dirty="0"/>
              <a:t>可以實現非同步代碼的同步流程控制。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1AD20-2AA5-45B5-9144-BF3FA781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139580"/>
            <a:ext cx="5810250" cy="36084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7D5F4D-A2A1-44CD-843F-A505DC78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139580"/>
            <a:ext cx="3202796" cy="18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272" y="395380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228482-08DD-433E-9013-961B0530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39438"/>
            <a:ext cx="4422760" cy="25721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1FF67C-3040-4D8A-A85C-E935FAD3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54" y="1354324"/>
            <a:ext cx="7553345" cy="2557276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BF82D450-FE32-4372-8389-D3DF353C5A62}"/>
              </a:ext>
            </a:extLst>
          </p:cNvPr>
          <p:cNvSpPr txBox="1">
            <a:spLocks/>
          </p:cNvSpPr>
          <p:nvPr/>
        </p:nvSpPr>
        <p:spPr>
          <a:xfrm>
            <a:off x="7191372" y="3953804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準備資料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22660-51EA-41B7-B48A-CC6F33A2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4292540"/>
            <a:ext cx="6347932" cy="2268078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2988676-1353-4227-9D1F-2811DCE79E84}"/>
              </a:ext>
            </a:extLst>
          </p:cNvPr>
          <p:cNvSpPr txBox="1">
            <a:spLocks/>
          </p:cNvSpPr>
          <p:nvPr/>
        </p:nvSpPr>
        <p:spPr>
          <a:xfrm>
            <a:off x="4105272" y="657658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把資料取出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38FBD7-0BA3-4F56-BCBF-1E0DAF297A4A}"/>
              </a:ext>
            </a:extLst>
          </p:cNvPr>
          <p:cNvSpPr/>
          <p:nvPr/>
        </p:nvSpPr>
        <p:spPr>
          <a:xfrm>
            <a:off x="1666875" y="1737360"/>
            <a:ext cx="893445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0E7FC3-2346-40C6-ADE0-81A0D3DCE241}"/>
              </a:ext>
            </a:extLst>
          </p:cNvPr>
          <p:cNvSpPr/>
          <p:nvPr/>
        </p:nvSpPr>
        <p:spPr>
          <a:xfrm>
            <a:off x="4373880" y="4725634"/>
            <a:ext cx="2331720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4E4BD4-E70D-439D-B910-F65141AF010A}"/>
              </a:ext>
            </a:extLst>
          </p:cNvPr>
          <p:cNvSpPr/>
          <p:nvPr/>
        </p:nvSpPr>
        <p:spPr>
          <a:xfrm>
            <a:off x="6096000" y="5342794"/>
            <a:ext cx="2331720" cy="236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CEFC7B-F725-4B67-B3A3-8075EA4646B8}"/>
              </a:ext>
            </a:extLst>
          </p:cNvPr>
          <p:cNvSpPr/>
          <p:nvPr/>
        </p:nvSpPr>
        <p:spPr>
          <a:xfrm>
            <a:off x="5410200" y="1619250"/>
            <a:ext cx="1889760" cy="236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9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是 </a:t>
            </a:r>
            <a:r>
              <a:rPr lang="en-US" altLang="zh-TW" dirty="0"/>
              <a:t>ES6</a:t>
            </a:r>
            <a:r>
              <a:rPr lang="zh-TW" altLang="en-US" dirty="0"/>
              <a:t>（</a:t>
            </a:r>
            <a:r>
              <a:rPr lang="en-US" altLang="zh-TW" dirty="0"/>
              <a:t>ECMAScript 2015</a:t>
            </a:r>
            <a:r>
              <a:rPr lang="zh-TW" altLang="en-US" dirty="0"/>
              <a:t>）新增的一種 原始數據類型，與 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 err="1"/>
              <a:t>boolean</a:t>
            </a:r>
            <a:r>
              <a:rPr lang="en-US" altLang="zh-TW" dirty="0"/>
              <a:t> </a:t>
            </a:r>
            <a:r>
              <a:rPr lang="zh-TW" altLang="en-US" dirty="0"/>
              <a:t>並列。</a:t>
            </a:r>
            <a:endParaRPr lang="en-US" altLang="zh-TW" dirty="0"/>
          </a:p>
          <a:p>
            <a:r>
              <a:rPr lang="zh-TW" altLang="en-US" dirty="0"/>
              <a:t>主要用途是用來建立 唯一的識別符號（</a:t>
            </a:r>
            <a:r>
              <a:rPr lang="en-US" altLang="zh-TW" dirty="0"/>
              <a:t>identifier</a:t>
            </a:r>
            <a:r>
              <a:rPr lang="zh-TW" altLang="en-US" dirty="0"/>
              <a:t>），可用於物件的私有屬性，避免命名衝突。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Symbol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Symbol() </a:t>
            </a:r>
            <a:r>
              <a:rPr lang="zh-TW" altLang="en-US" dirty="0"/>
              <a:t>來建立一個新的 </a:t>
            </a:r>
            <a:r>
              <a:rPr lang="en-US" altLang="zh-TW" dirty="0"/>
              <a:t>Symbol </a:t>
            </a:r>
            <a:r>
              <a:rPr lang="zh-TW" altLang="en-US" dirty="0"/>
              <a:t>值，每個 </a:t>
            </a:r>
            <a:r>
              <a:rPr lang="en-US" altLang="zh-TW" dirty="0"/>
              <a:t>Symbol </a:t>
            </a:r>
            <a:r>
              <a:rPr lang="zh-TW" altLang="en-US" dirty="0"/>
              <a:t>值都是唯一的。</a:t>
            </a:r>
          </a:p>
          <a:p>
            <a:pPr lvl="1"/>
            <a:r>
              <a:rPr lang="zh-TW" altLang="en-US" dirty="0"/>
              <a:t>可以傳入一個描述文字，這不影響唯一性，只是用來幫助除錯。</a:t>
            </a:r>
            <a:endParaRPr lang="en-US" altLang="zh-TW" dirty="0"/>
          </a:p>
          <a:p>
            <a:r>
              <a:rPr lang="en-US" altLang="zh-TW" dirty="0"/>
              <a:t>Symbol </a:t>
            </a:r>
            <a:r>
              <a:rPr lang="zh-TW" altLang="en-US" dirty="0"/>
              <a:t>的唯一性：即使 </a:t>
            </a:r>
            <a:r>
              <a:rPr lang="en-US" altLang="zh-TW" dirty="0"/>
              <a:t>Symbol </a:t>
            </a:r>
            <a:r>
              <a:rPr lang="zh-TW" altLang="en-US" dirty="0"/>
              <a:t>的描述文字相同，它們仍然是不同的值。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3074" y="52938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建立 </a:t>
            </a:r>
            <a:r>
              <a:rPr lang="en-US" altLang="zh-TW" dirty="0"/>
              <a:t>Symbol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EFF6A-6844-4233-A945-FAA1401D4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3288511"/>
            <a:ext cx="6124575" cy="1934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F26B9D-FBB7-4E64-AABE-C7A49D91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88511"/>
            <a:ext cx="3850288" cy="159781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E49FAADF-8DE0-467E-8BE6-71C3C0DB65B4}"/>
              </a:ext>
            </a:extLst>
          </p:cNvPr>
          <p:cNvSpPr txBox="1">
            <a:spLocks/>
          </p:cNvSpPr>
          <p:nvPr/>
        </p:nvSpPr>
        <p:spPr>
          <a:xfrm>
            <a:off x="7000872" y="4912137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Symbol </a:t>
            </a:r>
            <a:r>
              <a:rPr lang="zh-TW" altLang="en-US" dirty="0"/>
              <a:t>的唯一性</a:t>
            </a:r>
          </a:p>
        </p:txBody>
      </p:sp>
    </p:spTree>
    <p:extLst>
      <p:ext uri="{BB962C8B-B14F-4D97-AF65-F5344CB8AC3E}">
        <p14:creationId xmlns:p14="http://schemas.microsoft.com/office/powerpoint/2010/main" val="98105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BF4D9E-1C31-49DD-985A-610A62D50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998" y="1362075"/>
            <a:ext cx="7512915" cy="28961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0734A1-5590-4629-99A3-E11A748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8" y="4283995"/>
            <a:ext cx="7512502" cy="25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不能自動轉換為字串，但可以使用 </a:t>
            </a:r>
            <a:r>
              <a:rPr lang="en-US" altLang="zh-TW" dirty="0"/>
              <a:t>String() </a:t>
            </a:r>
            <a:r>
              <a:rPr lang="zh-TW" altLang="en-US" dirty="0"/>
              <a:t>或 </a:t>
            </a:r>
            <a:r>
              <a:rPr lang="en-US" altLang="zh-TW" dirty="0" err="1"/>
              <a:t>toString</a:t>
            </a:r>
            <a:r>
              <a:rPr lang="en-US" altLang="zh-TW" dirty="0"/>
              <a:t>() </a:t>
            </a:r>
            <a:r>
              <a:rPr lang="zh-TW" altLang="en-US" dirty="0"/>
              <a:t>方法。</a:t>
            </a:r>
            <a:endParaRPr lang="en-US" altLang="zh-TW" dirty="0"/>
          </a:p>
          <a:p>
            <a:r>
              <a:rPr lang="zh-TW" altLang="en-US" dirty="0"/>
              <a:t>嘗試將 </a:t>
            </a:r>
            <a:r>
              <a:rPr lang="en-US" altLang="zh-TW" dirty="0"/>
              <a:t>Symbol </a:t>
            </a:r>
            <a:r>
              <a:rPr lang="zh-TW" altLang="en-US" dirty="0"/>
              <a:t>直接與字串連接會導致錯誤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E83730-FFF9-4F06-8074-051125EC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819275"/>
            <a:ext cx="623228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作為物件屬性鍵：</a:t>
            </a:r>
            <a:r>
              <a:rPr lang="en-US" altLang="zh-TW" dirty="0"/>
              <a:t>Symbol </a:t>
            </a:r>
            <a:r>
              <a:rPr lang="zh-TW" altLang="en-US" dirty="0"/>
              <a:t>可用來定義 私有屬性，防止名稱衝突。</a:t>
            </a:r>
          </a:p>
          <a:p>
            <a:r>
              <a:rPr lang="zh-TW" altLang="en-US" dirty="0"/>
              <a:t>取得物件中的 </a:t>
            </a:r>
            <a:r>
              <a:rPr lang="en-US" altLang="zh-TW" dirty="0"/>
              <a:t>Symbol </a:t>
            </a:r>
            <a:r>
              <a:rPr lang="zh-TW" altLang="en-US" dirty="0"/>
              <a:t>鍵：使用 </a:t>
            </a:r>
            <a:r>
              <a:rPr lang="en-US" altLang="zh-TW" dirty="0" err="1"/>
              <a:t>Object.getOwnPropertySymbols</a:t>
            </a:r>
            <a:r>
              <a:rPr lang="en-US" altLang="zh-TW" dirty="0"/>
              <a:t>() </a:t>
            </a:r>
            <a:r>
              <a:rPr lang="zh-TW" altLang="en-US" dirty="0"/>
              <a:t>來取得物件內的 </a:t>
            </a:r>
            <a:r>
              <a:rPr lang="en-US" altLang="zh-TW" dirty="0"/>
              <a:t>Symbol </a:t>
            </a:r>
            <a:r>
              <a:rPr lang="zh-TW" altLang="en-US" dirty="0"/>
              <a:t>屬性。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2EAC6D-8225-4F60-B849-62EE882C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" y="1858292"/>
            <a:ext cx="6101576" cy="2523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B6B842-1B98-4F21-8339-73E1571A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02" y="1858292"/>
            <a:ext cx="5947332" cy="28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9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JavaScript </a:t>
            </a:r>
            <a:r>
              <a:rPr lang="zh-TW" altLang="en-US" dirty="0"/>
              <a:t>中，我們常直接透過「物件」去讀取</a:t>
            </a:r>
            <a:r>
              <a:rPr lang="en-US" altLang="zh-TW" dirty="0"/>
              <a:t>/</a:t>
            </a:r>
            <a:r>
              <a:rPr lang="zh-TW" altLang="en-US" dirty="0"/>
              <a:t>設定屬性、呼叫方法。</a:t>
            </a:r>
            <a:endParaRPr lang="en-US" altLang="zh-TW" dirty="0"/>
          </a:p>
          <a:p>
            <a:r>
              <a:rPr lang="zh-TW" altLang="en-US" dirty="0"/>
              <a:t>不過有時候我們想在物件被操作的過程中插手做些檢查或控制，像是：</a:t>
            </a:r>
            <a:endParaRPr lang="en-US" altLang="zh-TW" dirty="0"/>
          </a:p>
          <a:p>
            <a:pPr lvl="1"/>
            <a:r>
              <a:rPr lang="zh-TW" altLang="en-US" dirty="0"/>
              <a:t>讀取屬性時：先驗證用戶是否擁有讀取該屬性的權限？</a:t>
            </a:r>
            <a:endParaRPr lang="en-US" altLang="zh-TW" dirty="0"/>
          </a:p>
          <a:p>
            <a:pPr lvl="1"/>
            <a:r>
              <a:rPr lang="zh-TW" altLang="en-US" dirty="0"/>
              <a:t>設定屬性時：先檢查新值是否合法？</a:t>
            </a:r>
            <a:endParaRPr lang="en-US" altLang="zh-TW" dirty="0"/>
          </a:p>
          <a:p>
            <a:pPr lvl="1"/>
            <a:r>
              <a:rPr lang="zh-TW" altLang="en-US" dirty="0"/>
              <a:t>刪除屬性時：是否要阻止某些敏感屬性的刪除？</a:t>
            </a:r>
            <a:endParaRPr lang="en-US" altLang="zh-TW" dirty="0"/>
          </a:p>
          <a:p>
            <a:r>
              <a:rPr lang="en-US" altLang="zh-TW" dirty="0"/>
              <a:t>Proxy </a:t>
            </a:r>
            <a:r>
              <a:rPr lang="zh-TW" altLang="en-US" dirty="0"/>
              <a:t>可以視為在目標物件外面套了一層「保護膜」，讓我們能在這層中定義各種攔截器（</a:t>
            </a:r>
            <a:r>
              <a:rPr lang="en-US" altLang="zh-TW" dirty="0"/>
              <a:t>traps</a:t>
            </a:r>
            <a:r>
              <a:rPr lang="zh-TW" altLang="en-US" dirty="0"/>
              <a:t>）。</a:t>
            </a:r>
            <a:endParaRPr lang="en-US" altLang="zh-TW" dirty="0"/>
          </a:p>
          <a:p>
            <a:r>
              <a:rPr lang="zh-TW" altLang="en-US" dirty="0"/>
              <a:t>只要對物件做「讀、寫、刪、呼叫、判斷屬性存在與否」等操作，最終都會先經過這層保護膜，我們才決定要不要繼續、要不要修改、或要不要阻止。</a:t>
            </a:r>
            <a:endParaRPr lang="en-US" altLang="zh-TW" dirty="0"/>
          </a:p>
          <a:p>
            <a:r>
              <a:rPr lang="zh-TW" altLang="en-US" dirty="0"/>
              <a:t>還有一個東西叫映射</a:t>
            </a:r>
            <a:r>
              <a:rPr lang="en-US" altLang="zh-TW" dirty="0"/>
              <a:t>(Reflect)</a:t>
            </a:r>
            <a:r>
              <a:rPr lang="zh-TW" altLang="en-US" dirty="0"/>
              <a:t>，但跳過</a:t>
            </a:r>
            <a:r>
              <a:rPr lang="en-US" altLang="zh-TW" dirty="0"/>
              <a:t>XD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195" name="Picture 3" descr="故事 Pin 圖片">
            <a:extLst>
              <a:ext uri="{FF2B5EF4-FFF2-40B4-BE49-F238E27FC236}">
                <a16:creationId xmlns:a16="http://schemas.microsoft.com/office/drawing/2014/main" id="{F60FCD2B-DEA2-4D4C-ACBB-9EFE0722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249864"/>
            <a:ext cx="2300287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FFE9F3-C157-42D0-895E-9728F99F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38" y="3551120"/>
            <a:ext cx="7339640" cy="32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83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6096000" cy="156979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get(target, property)</a:t>
            </a:r>
            <a:r>
              <a:rPr lang="zh-TW" altLang="en-US" dirty="0"/>
              <a:t>：攔截「讀取屬性」的操作。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：所要讀取的屬性名稱（字串或 </a:t>
            </a:r>
            <a:r>
              <a:rPr lang="en-US" altLang="zh-TW" dirty="0"/>
              <a:t>Symbol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BC1CFE-4744-4430-B6F7-B86FBF7B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66975"/>
            <a:ext cx="5143312" cy="421005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E7AE3A6B-C1C5-4EE0-ABB3-F99FFC7DD7F7}"/>
              </a:ext>
            </a:extLst>
          </p:cNvPr>
          <p:cNvSpPr txBox="1">
            <a:spLocks/>
          </p:cNvSpPr>
          <p:nvPr/>
        </p:nvSpPr>
        <p:spPr>
          <a:xfrm>
            <a:off x="5838825" y="1221034"/>
            <a:ext cx="6267450" cy="220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7CDFDD66-67B4-4E25-B46B-0D5CE4DF9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2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set(target, property, value)</a:t>
            </a:r>
            <a:r>
              <a:rPr lang="zh-TW" altLang="en-US" dirty="0"/>
              <a:t>：攔截「設定屬性」的操作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：要設定的屬性名稱。</a:t>
            </a:r>
            <a:endParaRPr lang="en-US" altLang="zh-TW" dirty="0"/>
          </a:p>
          <a:p>
            <a:pPr lvl="2"/>
            <a:r>
              <a:rPr lang="en-US" altLang="zh-TW" dirty="0"/>
              <a:t>value</a:t>
            </a:r>
            <a:r>
              <a:rPr lang="zh-TW" altLang="en-US" dirty="0"/>
              <a:t>：要設定的新值。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8734" y="646041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限制 </a:t>
            </a:r>
            <a:r>
              <a:rPr lang="en-US" altLang="zh-TW" dirty="0"/>
              <a:t>age </a:t>
            </a:r>
            <a:r>
              <a:rPr lang="zh-TW" altLang="en-US" dirty="0"/>
              <a:t>必須是非負整數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B1F268-E7E6-418B-A9DA-225CC5D8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55" y="1671803"/>
            <a:ext cx="6360211" cy="51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7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deleteProperty</a:t>
            </a:r>
            <a:r>
              <a:rPr lang="en-US" altLang="zh-TW" dirty="0">
                <a:highlight>
                  <a:srgbClr val="FFFF00"/>
                </a:highlight>
              </a:rPr>
              <a:t>(target, property)</a:t>
            </a:r>
            <a:r>
              <a:rPr lang="zh-TW" altLang="en-US" dirty="0"/>
              <a:t>：攔截「刪除屬性」操作（例如 </a:t>
            </a:r>
            <a:r>
              <a:rPr lang="en-US" altLang="zh-TW" dirty="0"/>
              <a:t>delete </a:t>
            </a:r>
            <a:r>
              <a:rPr lang="en-US" altLang="zh-TW" dirty="0" err="1"/>
              <a:t>obj.prop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：要被刪除的屬性名稱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4434" y="631507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不允許刪除 </a:t>
            </a:r>
            <a:r>
              <a:rPr lang="en-US" altLang="zh-TW" dirty="0"/>
              <a:t>secret </a:t>
            </a:r>
            <a:r>
              <a:rPr lang="zh-TW" altLang="en-US" dirty="0"/>
              <a:t>屬性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95F935-2C0F-4BFC-93B2-6E42ABB7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14" y="1761871"/>
            <a:ext cx="5351802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1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has(target, property)</a:t>
            </a:r>
            <a:r>
              <a:rPr lang="zh-TW" altLang="en-US" dirty="0"/>
              <a:t>：攔截「</a:t>
            </a:r>
            <a:r>
              <a:rPr lang="en-US" altLang="zh-TW" dirty="0"/>
              <a:t>in</a:t>
            </a:r>
            <a:r>
              <a:rPr lang="zh-TW" altLang="en-US" dirty="0"/>
              <a:t>」操作符（例如 </a:t>
            </a:r>
            <a:r>
              <a:rPr lang="en-US" altLang="zh-TW" dirty="0"/>
              <a:t>prop in obj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：要判斷是否存在的屬性名稱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7434" y="612640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避免別人發現 </a:t>
            </a:r>
            <a:r>
              <a:rPr lang="en-US" altLang="zh-TW" dirty="0" err="1"/>
              <a:t>dbPwd</a:t>
            </a:r>
            <a:r>
              <a:rPr lang="en-US" altLang="zh-TW" dirty="0"/>
              <a:t> </a:t>
            </a:r>
            <a:r>
              <a:rPr lang="zh-TW" altLang="en-US" dirty="0"/>
              <a:t>存在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DCB3EF-69BD-4994-97C1-D26FC4FF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391" y="1954205"/>
            <a:ext cx="5634384" cy="41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5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apply(target, </a:t>
            </a:r>
            <a:r>
              <a:rPr lang="en-US" altLang="zh-TW" dirty="0" err="1">
                <a:highlight>
                  <a:srgbClr val="FFFF00"/>
                </a:highlight>
              </a:rPr>
              <a:t>thisArg</a:t>
            </a:r>
            <a:r>
              <a:rPr lang="en-US" altLang="zh-TW" dirty="0">
                <a:highlight>
                  <a:srgbClr val="FFFF00"/>
                </a:highlight>
              </a:rPr>
              <a:t>, </a:t>
            </a:r>
            <a:r>
              <a:rPr lang="en-US" altLang="zh-TW" dirty="0" err="1">
                <a:highlight>
                  <a:srgbClr val="FFFF00"/>
                </a:highlight>
              </a:rPr>
              <a:t>args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：攔截「函式呼叫」的操作（前提：</a:t>
            </a:r>
            <a:r>
              <a:rPr lang="en-US" altLang="zh-TW" dirty="0"/>
              <a:t>target </a:t>
            </a:r>
            <a:r>
              <a:rPr lang="zh-TW" altLang="en-US" dirty="0"/>
              <a:t>本身要是一個函式）。</a:t>
            </a:r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：被代理的函式。</a:t>
            </a:r>
          </a:p>
          <a:p>
            <a:pPr lvl="2"/>
            <a:r>
              <a:rPr lang="en-US" altLang="zh-TW" dirty="0" err="1"/>
              <a:t>thisArg</a:t>
            </a:r>
            <a:r>
              <a:rPr lang="zh-TW" altLang="en-US" dirty="0"/>
              <a:t>：呼叫時的 </a:t>
            </a:r>
            <a:r>
              <a:rPr lang="en-US" altLang="zh-TW" dirty="0"/>
              <a:t>this </a:t>
            </a:r>
            <a:r>
              <a:rPr lang="zh-TW" altLang="en-US" dirty="0"/>
              <a:t>物件。</a:t>
            </a:r>
          </a:p>
          <a:p>
            <a:pPr lvl="2"/>
            <a:r>
              <a:rPr lang="en-US" altLang="zh-TW" dirty="0" err="1"/>
              <a:t>args</a:t>
            </a:r>
            <a:r>
              <a:rPr lang="zh-TW" altLang="en-US" dirty="0"/>
              <a:t>：呼叫時的參數陣列。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A217A7-7744-4AB6-8030-7DC39931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04" y="1666590"/>
            <a:ext cx="4975315" cy="5010435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D4B9CA4-04AB-43E2-B5F6-0A03518A7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6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construct(target, </a:t>
            </a:r>
            <a:r>
              <a:rPr lang="en-US" altLang="zh-TW" dirty="0" err="1">
                <a:highlight>
                  <a:srgbClr val="FFFF00"/>
                </a:highlight>
              </a:rPr>
              <a:t>args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：攔截「</a:t>
            </a:r>
            <a:r>
              <a:rPr lang="en-US" altLang="zh-TW" dirty="0"/>
              <a:t>new</a:t>
            </a:r>
            <a:r>
              <a:rPr lang="zh-TW" altLang="en-US" dirty="0"/>
              <a:t>」操作符（前提：</a:t>
            </a:r>
            <a:r>
              <a:rPr lang="en-US" altLang="zh-TW" dirty="0"/>
              <a:t>target </a:t>
            </a:r>
            <a:r>
              <a:rPr lang="zh-TW" altLang="en-US" dirty="0"/>
              <a:t>是可被 </a:t>
            </a:r>
            <a:r>
              <a:rPr lang="en-US" altLang="zh-TW" dirty="0"/>
              <a:t>new </a:t>
            </a:r>
            <a:r>
              <a:rPr lang="zh-TW" altLang="en-US" dirty="0"/>
              <a:t>的建構函式）。</a:t>
            </a:r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：被代理的建構函式。</a:t>
            </a:r>
          </a:p>
          <a:p>
            <a:pPr lvl="2"/>
            <a:r>
              <a:rPr lang="en-US" altLang="zh-TW" dirty="0" err="1"/>
              <a:t>args</a:t>
            </a:r>
            <a:r>
              <a:rPr lang="zh-TW" altLang="en-US" dirty="0"/>
              <a:t>：使用 </a:t>
            </a:r>
            <a:r>
              <a:rPr lang="en-US" altLang="zh-TW" dirty="0"/>
              <a:t>new </a:t>
            </a:r>
            <a:r>
              <a:rPr lang="zh-TW" altLang="en-US" dirty="0"/>
              <a:t>呼叫時所傳入的參數陣列。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D4B9CA4-04AB-43E2-B5F6-0A03518A7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FC946B-7D48-4928-8877-13F6039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59" y="1703440"/>
            <a:ext cx="50387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12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在瀏覽器中，</a:t>
            </a:r>
            <a:r>
              <a:rPr lang="en-US" altLang="zh-TW" dirty="0"/>
              <a:t>DOM </a:t>
            </a:r>
            <a:r>
              <a:rPr lang="zh-TW" altLang="en-US" dirty="0"/>
              <a:t>事件（如 </a:t>
            </a:r>
            <a:r>
              <a:rPr lang="en-US" altLang="zh-TW" dirty="0"/>
              <a:t>click, </a:t>
            </a:r>
            <a:r>
              <a:rPr lang="en-US" altLang="zh-TW" dirty="0" err="1"/>
              <a:t>keydown</a:t>
            </a:r>
            <a:r>
              <a:rPr lang="en-US" altLang="zh-TW" dirty="0"/>
              <a:t> </a:t>
            </a:r>
            <a:r>
              <a:rPr lang="zh-TW" altLang="en-US" dirty="0"/>
              <a:t>等）都有一個特定的傳遞流程</a:t>
            </a:r>
            <a:endParaRPr lang="en-US" altLang="zh-TW" dirty="0"/>
          </a:p>
          <a:p>
            <a:r>
              <a:rPr lang="zh-TW" altLang="en-US" dirty="0"/>
              <a:t>事件捕捉 </a:t>
            </a:r>
            <a:r>
              <a:rPr lang="en-US" altLang="zh-TW" dirty="0"/>
              <a:t>(Event Capturing)</a:t>
            </a:r>
            <a:r>
              <a:rPr lang="zh-TW" altLang="en-US" dirty="0"/>
              <a:t>：當事件觸發時，從最外層的父元素開始捕捉，逐層向內直到觸發事件的元素。</a:t>
            </a:r>
          </a:p>
          <a:p>
            <a:r>
              <a:rPr lang="zh-TW" altLang="en-US" dirty="0"/>
              <a:t>事件冒泡 </a:t>
            </a:r>
            <a:r>
              <a:rPr lang="en-US" altLang="zh-TW" dirty="0"/>
              <a:t>(Event Bubbling)</a:t>
            </a:r>
            <a:r>
              <a:rPr lang="zh-TW" altLang="en-US" dirty="0"/>
              <a:t>：事件由觸發的元素開始，逐層向上冒泡至最外層的父元素。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DE7447-A0AC-4E2B-BD46-415C4973C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8701"/>
            <a:ext cx="3648075" cy="27915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888779-1E59-4A8A-B98C-DAEF14A6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11" y="2208701"/>
            <a:ext cx="3637501" cy="27704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7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F8E034-F4DF-45B0-A9C7-2B639325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8638"/>
            <a:ext cx="11233335" cy="47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4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Event.html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295C93-74E6-45C7-A7BC-81C29289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314450"/>
            <a:ext cx="6032310" cy="1943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3F6A54-DE6C-49D2-ABCB-F2F2AA7B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62" y="219840"/>
            <a:ext cx="5701868" cy="65810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80C1304-726E-422B-8BAE-1C2F3C74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0" y="3434511"/>
            <a:ext cx="2622689" cy="71838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6BFB44-BAC0-44BB-BD37-93012078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6" y="4310811"/>
            <a:ext cx="5900235" cy="24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6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：當視窗大小調整時觸發。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：當視窗或元素被拖動時觸發。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：當載入錯誤時觸發。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4C13CB-77C6-43DF-A83B-5AEB060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7" y="2451650"/>
            <a:ext cx="8613238" cy="271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87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：當瀏覽器載入網頁內容完成時觸發。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DOMContentLoaded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文件載入完成時觸發，不包括樣式表或圖片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所以會比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`load`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：當網頁即將卸載時觸發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主要用於防止用戶意外關閉或離開頁面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：當瀏覽器卸載網頁內容時觸發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使用頻率較低，因為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更符合大多數需求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970AE-05A8-43E5-A603-B2C3875D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31" b="54044"/>
          <a:stretch/>
        </p:blipFill>
        <p:spPr>
          <a:xfrm>
            <a:off x="98612" y="2793276"/>
            <a:ext cx="5845172" cy="2035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DBBD27-EB9E-4316-8430-3A78EE570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48"/>
          <a:stretch/>
        </p:blipFill>
        <p:spPr>
          <a:xfrm>
            <a:off x="6005589" y="2793274"/>
            <a:ext cx="6062087" cy="20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62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與使用者鍵盤有關的事件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keydown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：當按下某個鍵時觸發。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keyup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：當釋放某個鍵時觸發。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`keypress`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：當按下或按住鍵時觸發。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F0B9A3-9164-4E9D-956F-4712FF4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96076"/>
            <a:ext cx="5758543" cy="22111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F1818E-F1FF-4E72-A345-AF9EF104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43" y="2510967"/>
            <a:ext cx="5765275" cy="21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6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6535271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</a:t>
            </a:r>
            <a:r>
              <a:rPr lang="zh-TW" altLang="en-US" dirty="0">
                <a:highlight>
                  <a:srgbClr val="FFFF00"/>
                </a:highlight>
                <a:cs typeface="王漢宗顏楷體"/>
                <a:sym typeface="王漢宗顏楷體"/>
              </a:rPr>
              <a:t>滑鼠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click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：當按下滑鼠按鍵並釋放時觸發。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Dblclick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：當按下兩次滑鼠按鍵時觸發。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Mousedown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mouseup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：當按下或釋放滑鼠按鍵時觸發。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Mousemove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：當滑鼠在元素上移動時觸發。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：當滑鼠移動或進出元素時觸發。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Mousewheel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：當使用者滾動滑鼠滾輪時觸發。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471C92-5894-49FD-A984-3F9D811AC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5" b="4374"/>
          <a:stretch/>
        </p:blipFill>
        <p:spPr>
          <a:xfrm>
            <a:off x="92555" y="3338232"/>
            <a:ext cx="7231607" cy="3519768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F634DDDD-211B-4ECF-AC0D-7B96C28D7A94}"/>
              </a:ext>
            </a:extLst>
          </p:cNvPr>
          <p:cNvSpPr txBox="1">
            <a:spLocks/>
          </p:cNvSpPr>
          <p:nvPr/>
        </p:nvSpPr>
        <p:spPr>
          <a:xfrm>
            <a:off x="6221506" y="973383"/>
            <a:ext cx="6535271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使用者介面</a:t>
            </a:r>
            <a:r>
              <a:rPr lang="en-US" altLang="zh-TW" dirty="0">
                <a:cs typeface="王漢宗顏楷體"/>
                <a:sym typeface="王漢宗顏楷體"/>
              </a:rPr>
              <a:t>(UI)</a:t>
            </a:r>
            <a:r>
              <a:rPr lang="zh-TW" altLang="en-US" dirty="0">
                <a:cs typeface="王漢宗顏楷體"/>
                <a:sym typeface="王漢宗顏楷體"/>
              </a:rPr>
              <a:t>事件：</a:t>
            </a:r>
            <a:r>
              <a:rPr lang="zh-TW" altLang="en-US" dirty="0">
                <a:highlight>
                  <a:srgbClr val="FFFF00"/>
                </a:highlight>
                <a:cs typeface="王漢宗顏楷體"/>
                <a:sym typeface="王漢宗顏楷體"/>
              </a:rPr>
              <a:t>與元素焦點有關的事件。</a:t>
            </a:r>
            <a:endParaRPr lang="en-US" altLang="zh-TW" dirty="0">
              <a:highlight>
                <a:srgbClr val="FFFF00"/>
              </a:highlight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Focus</a:t>
            </a:r>
            <a:r>
              <a:rPr lang="zh-TW" altLang="en-US" dirty="0"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cs typeface="王漢宗顏楷體"/>
                <a:sym typeface="王漢宗顏楷體"/>
              </a:rPr>
              <a:t>focusin</a:t>
            </a:r>
            <a:r>
              <a:rPr lang="zh-TW" altLang="en-US" dirty="0">
                <a:cs typeface="王漢宗顏楷體"/>
                <a:sym typeface="王漢宗顏楷體"/>
              </a:rPr>
              <a:t>：元素獲取焦點時觸發。</a:t>
            </a: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Blur</a:t>
            </a:r>
            <a:r>
              <a:rPr lang="zh-TW" altLang="en-US" dirty="0"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cs typeface="王漢宗顏楷體"/>
                <a:sym typeface="王漢宗顏楷體"/>
              </a:rPr>
              <a:t>focusout</a:t>
            </a:r>
            <a:r>
              <a:rPr lang="zh-TW" altLang="en-US" dirty="0">
                <a:cs typeface="王漢宗顏楷體"/>
                <a:sym typeface="王漢宗顏楷體"/>
              </a:rPr>
              <a:t>：元素失去焦點時觸發。</a:t>
            </a:r>
          </a:p>
          <a:p>
            <a:pPr lvl="1"/>
            <a:endParaRPr lang="zh-TW" altLang="en-US" dirty="0">
              <a:highlight>
                <a:srgbClr val="FFFF00"/>
              </a:highlight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978674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與表單操作有關的事件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`&lt;input&gt;`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`&lt;select&gt;`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等表單元素中輸入時觸發。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Change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：當表單元素值變更時觸發。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Submit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：當提交表單時觸發。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：當重設表單時觸發。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：當元素獲得或失去焦點時觸發。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copy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paste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：當剪切、複製或粘貼內容時觸發。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4D9BC9-4551-4377-9F6F-449D47F4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3492746"/>
            <a:ext cx="5562600" cy="25013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03A1C5-3D7A-4F9E-AB40-86BD7E64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646723"/>
            <a:ext cx="5721175" cy="4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1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924425" cy="1417391"/>
          </a:xfrm>
        </p:spPr>
        <p:txBody>
          <a:bodyPr/>
          <a:lstStyle/>
          <a:p>
            <a:r>
              <a:rPr lang="zh-TW" altLang="en-US" dirty="0"/>
              <a:t>要先確認：	</a:t>
            </a:r>
          </a:p>
          <a:p>
            <a:pPr lvl="1"/>
            <a:r>
              <a:rPr lang="zh-TW" altLang="en-US" dirty="0"/>
              <a:t>由哪個元件觸發	</a:t>
            </a:r>
          </a:p>
          <a:p>
            <a:pPr lvl="1"/>
            <a:r>
              <a:rPr lang="zh-TW" altLang="en-US" dirty="0"/>
              <a:t>要觸發哪個事件	</a:t>
            </a:r>
          </a:p>
          <a:p>
            <a:pPr lvl="1"/>
            <a:r>
              <a:rPr lang="zh-TW" altLang="en-US" dirty="0"/>
              <a:t>觸發的事件要繫結哪個處理</a:t>
            </a:r>
            <a:r>
              <a:rPr lang="en-US" altLang="zh-TW" dirty="0"/>
              <a:t>/</a:t>
            </a:r>
            <a:r>
              <a:rPr lang="zh-TW" altLang="en-US" dirty="0"/>
              <a:t>監聽事件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定義事件處理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監聽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786AAFB-9814-40AB-8534-1A878CD83A1C}"/>
              </a:ext>
            </a:extLst>
          </p:cNvPr>
          <p:cNvSpPr txBox="1">
            <a:spLocks/>
          </p:cNvSpPr>
          <p:nvPr/>
        </p:nvSpPr>
        <p:spPr>
          <a:xfrm>
            <a:off x="0" y="2390775"/>
            <a:ext cx="5124450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第一種方式：利用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元素的事件屬性設定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73B653A2-4701-40E9-A047-0B3BA51AD940}"/>
              </a:ext>
            </a:extLst>
          </p:cNvPr>
          <p:cNvSpPr txBox="1">
            <a:spLocks/>
          </p:cNvSpPr>
          <p:nvPr/>
        </p:nvSpPr>
        <p:spPr>
          <a:xfrm>
            <a:off x="5124450" y="1043274"/>
            <a:ext cx="5124450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第二種方式：利用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Level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事件監聽程式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F3E3AE-BAE7-4C9C-9080-85C1658E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9" y="2808041"/>
            <a:ext cx="4956598" cy="224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8650D8-DBA2-4131-A0A3-F45EE7FD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429264"/>
            <a:ext cx="6358618" cy="54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2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Lab01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https://reurl.cc/lN9WWd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lab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20BABD-9412-4C13-A8AD-704DAEE7F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6" y="973384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F69B36-56C0-4414-88E5-C7325105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3910"/>
            <a:ext cx="8172450" cy="3051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C63220-3518-4E2C-8E4D-E3790A9FB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" y="4476750"/>
            <a:ext cx="8677278" cy="17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8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STEP02</a:t>
            </a:r>
            <a:r>
              <a:rPr lang="zh-TW" altLang="en-US" dirty="0">
                <a:sym typeface="王漢宗顏楷體"/>
              </a:rPr>
              <a:t>：處理</a:t>
            </a:r>
            <a:r>
              <a:rPr lang="en-US" altLang="zh-TW" dirty="0">
                <a:sym typeface="王漢宗顏楷體"/>
              </a:rPr>
              <a:t>JS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ACE8B5-0630-4D67-9901-BBAA7D68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28" y="0"/>
            <a:ext cx="5321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6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B6B17E85-A03E-4EE4-89EA-22E6B8C295DE}"/>
              </a:ext>
            </a:extLst>
          </p:cNvPr>
          <p:cNvSpPr txBox="1">
            <a:spLocks/>
          </p:cNvSpPr>
          <p:nvPr/>
        </p:nvSpPr>
        <p:spPr>
          <a:xfrm>
            <a:off x="0" y="973384"/>
            <a:ext cx="121158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zh-TW" altLang="en-US" sz="1800" dirty="0">
                <a:solidFill>
                  <a:srgbClr val="000000"/>
                </a:solidFill>
                <a:effectLst/>
              </a:rPr>
              <a:t>檔案：</a:t>
            </a:r>
            <a:r>
              <a:rPr lang="en-US" altLang="zh-TW" sz="1800" dirty="0">
                <a:solidFill>
                  <a:srgbClr val="000000"/>
                </a:solidFill>
                <a:effectLst/>
              </a:rPr>
              <a:t>Oprate_CSS.html</a:t>
            </a:r>
            <a:endParaRPr lang="zh-TW" altLang="zh-TW" sz="1800" dirty="0">
              <a:effectLst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116A1C8-8DC1-44DC-AEEC-4A7F1FE1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" y="1378197"/>
            <a:ext cx="12178523" cy="5298828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06F53EB-794B-436A-BEF8-DAD7655DD4F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076576"/>
            <a:ext cx="5772150" cy="1380812"/>
          </a:xfrm>
        </p:spPr>
      </p:pic>
    </p:spTree>
    <p:extLst>
      <p:ext uri="{BB962C8B-B14F-4D97-AF65-F5344CB8AC3E}">
        <p14:creationId xmlns:p14="http://schemas.microsoft.com/office/powerpoint/2010/main" val="280817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</a:rPr>
              <a:t>檔案：</a:t>
            </a:r>
            <a:r>
              <a:rPr lang="en-US" altLang="zh-TW" sz="1800" dirty="0">
                <a:solidFill>
                  <a:srgbClr val="000000"/>
                </a:solidFill>
                <a:effectLst/>
              </a:rPr>
              <a:t>Oprate_CSS.html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7EF4F5-3BFF-4307-B3E4-2E19E7CA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86638"/>
            <a:ext cx="7953061" cy="26547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031FB3-9136-4ACC-AF99-90BC5C3D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4067174"/>
            <a:ext cx="4574131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62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2712</Words>
  <Application>Microsoft Office PowerPoint</Application>
  <PresentationFormat>寬螢幕</PresentationFormat>
  <Paragraphs>271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存取表單內容</vt:lpstr>
      <vt:lpstr>存取表單內容</vt:lpstr>
      <vt:lpstr>存取表單內容</vt:lpstr>
      <vt:lpstr>存取表單內容</vt:lpstr>
      <vt:lpstr>存取表單內容</vt:lpstr>
      <vt:lpstr>存取表單內容</vt:lpstr>
      <vt:lpstr>操作CSS</vt:lpstr>
      <vt:lpstr>操作CSS</vt:lpstr>
      <vt:lpstr>瀏覽器物件模型(BOM)</vt:lpstr>
      <vt:lpstr>window物件</vt:lpstr>
      <vt:lpstr>window物件</vt:lpstr>
      <vt:lpstr>Location物件</vt:lpstr>
      <vt:lpstr>Location物件</vt:lpstr>
      <vt:lpstr>Navigator物件</vt:lpstr>
      <vt:lpstr>History物件</vt:lpstr>
      <vt:lpstr>Screen物件</vt:lpstr>
      <vt:lpstr>Array物件</vt:lpstr>
      <vt:lpstr>Array物件</vt:lpstr>
      <vt:lpstr>Array物件</vt:lpstr>
      <vt:lpstr>Array物件</vt:lpstr>
      <vt:lpstr>類別(Class)</vt:lpstr>
      <vt:lpstr>類別(Class)</vt:lpstr>
      <vt:lpstr>類別(Class)</vt:lpstr>
      <vt:lpstr>回調函數(callback)</vt:lpstr>
      <vt:lpstr>Promise</vt:lpstr>
      <vt:lpstr>Promise</vt:lpstr>
      <vt:lpstr>Promise</vt:lpstr>
      <vt:lpstr>非同步：async與await</vt:lpstr>
      <vt:lpstr>非同步：async與await</vt:lpstr>
      <vt:lpstr>Fetch API</vt:lpstr>
      <vt:lpstr>Fetch API</vt:lpstr>
      <vt:lpstr>Fetch API</vt:lpstr>
      <vt:lpstr>Fetch API</vt:lpstr>
      <vt:lpstr>Fetch API</vt:lpstr>
      <vt:lpstr>Fetch API</vt:lpstr>
      <vt:lpstr>產生器</vt:lpstr>
      <vt:lpstr>產生器</vt:lpstr>
      <vt:lpstr>Symbol</vt:lpstr>
      <vt:lpstr>Symbol</vt:lpstr>
      <vt:lpstr>Symbol</vt:lpstr>
      <vt:lpstr>Proxy</vt:lpstr>
      <vt:lpstr>Proxy</vt:lpstr>
      <vt:lpstr>Proxy</vt:lpstr>
      <vt:lpstr>Proxy</vt:lpstr>
      <vt:lpstr>Proxy</vt:lpstr>
      <vt:lpstr>Proxy</vt:lpstr>
      <vt:lpstr>Proxy</vt:lpstr>
      <vt:lpstr>事件處理</vt:lpstr>
      <vt:lpstr>事件處理</vt:lpstr>
      <vt:lpstr>事件類型</vt:lpstr>
      <vt:lpstr>事件類型</vt:lpstr>
      <vt:lpstr>事件類型</vt:lpstr>
      <vt:lpstr>事件類型</vt:lpstr>
      <vt:lpstr>事件類型</vt:lpstr>
      <vt:lpstr>定義事件處理/監聽</vt:lpstr>
      <vt:lpstr>Javascript 實作lab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231</cp:revision>
  <dcterms:created xsi:type="dcterms:W3CDTF">2025-01-25T05:26:28Z</dcterms:created>
  <dcterms:modified xsi:type="dcterms:W3CDTF">2025-02-01T05:32:44Z</dcterms:modified>
</cp:coreProperties>
</file>